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7" r:id="rId2"/>
    <p:sldId id="601" r:id="rId3"/>
    <p:sldId id="387" r:id="rId4"/>
    <p:sldId id="640" r:id="rId5"/>
    <p:sldId id="723" r:id="rId6"/>
    <p:sldId id="743" r:id="rId7"/>
    <p:sldId id="744" r:id="rId8"/>
    <p:sldId id="745" r:id="rId9"/>
    <p:sldId id="746" r:id="rId10"/>
    <p:sldId id="747" r:id="rId11"/>
    <p:sldId id="728" r:id="rId12"/>
    <p:sldId id="727" r:id="rId13"/>
    <p:sldId id="732" r:id="rId14"/>
    <p:sldId id="731" r:id="rId15"/>
    <p:sldId id="733" r:id="rId16"/>
    <p:sldId id="736" r:id="rId17"/>
    <p:sldId id="734" r:id="rId18"/>
    <p:sldId id="735" r:id="rId19"/>
    <p:sldId id="639" r:id="rId20"/>
    <p:sldId id="698" r:id="rId21"/>
    <p:sldId id="260" r:id="rId22"/>
    <p:sldId id="313" r:id="rId23"/>
    <p:sldId id="314" r:id="rId24"/>
    <p:sldId id="339" r:id="rId25"/>
    <p:sldId id="315" r:id="rId26"/>
    <p:sldId id="342" r:id="rId27"/>
    <p:sldId id="469" r:id="rId28"/>
    <p:sldId id="340" r:id="rId29"/>
    <p:sldId id="316" r:id="rId30"/>
    <p:sldId id="402" r:id="rId31"/>
    <p:sldId id="400" r:id="rId32"/>
    <p:sldId id="344" r:id="rId33"/>
    <p:sldId id="449" r:id="rId34"/>
    <p:sldId id="403" r:id="rId35"/>
    <p:sldId id="345" r:id="rId36"/>
    <p:sldId id="346" r:id="rId37"/>
    <p:sldId id="408" r:id="rId38"/>
    <p:sldId id="409" r:id="rId39"/>
    <p:sldId id="410" r:id="rId40"/>
    <p:sldId id="350" r:id="rId41"/>
    <p:sldId id="419" r:id="rId42"/>
    <p:sldId id="737" r:id="rId43"/>
    <p:sldId id="741" r:id="rId44"/>
    <p:sldId id="742" r:id="rId45"/>
    <p:sldId id="740" r:id="rId46"/>
    <p:sldId id="739" r:id="rId47"/>
    <p:sldId id="738"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906"/>
    <a:srgbClr val="A10000"/>
    <a:srgbClr val="3344AA"/>
    <a:srgbClr val="213698"/>
    <a:srgbClr val="4236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3361" autoAdjust="0"/>
    <p:restoredTop sz="90404" autoAdjust="0"/>
  </p:normalViewPr>
  <p:slideViewPr>
    <p:cSldViewPr>
      <p:cViewPr>
        <p:scale>
          <a:sx n="100" d="100"/>
          <a:sy n="100" d="100"/>
        </p:scale>
        <p:origin x="-5616" y="-1696"/>
      </p:cViewPr>
      <p:guideLst>
        <p:guide orient="horz" pos="2160"/>
        <p:guide pos="5040"/>
      </p:guideLst>
    </p:cSldViewPr>
  </p:slideViewPr>
  <p:outlineViewPr>
    <p:cViewPr>
      <p:scale>
        <a:sx n="33" d="100"/>
        <a:sy n="33" d="100"/>
      </p:scale>
      <p:origin x="0" y="2080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1" d="100"/>
          <a:sy n="101" d="100"/>
        </p:scale>
        <p:origin x="-31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C69573-C26F-0442-B8C0-2B1956C3E10E}" type="datetimeFigureOut">
              <a:rPr lang="en-US" smtClean="0"/>
              <a:pPr/>
              <a:t>3/4/14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9B6413-19F5-3A47-8E45-6585A15676FA}" type="slidenum">
              <a:rPr lang="en-US" smtClean="0"/>
              <a:pPr/>
              <a:t>‹#›</a:t>
            </a:fld>
            <a:endParaRPr lang="en-US"/>
          </a:p>
        </p:txBody>
      </p:sp>
    </p:spTree>
    <p:extLst>
      <p:ext uri="{BB962C8B-B14F-4D97-AF65-F5344CB8AC3E}">
        <p14:creationId xmlns:p14="http://schemas.microsoft.com/office/powerpoint/2010/main" val="2920796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F3953A-5C2A-48EB-BDFA-4916A74953EA}" type="datetimeFigureOut">
              <a:rPr lang="en-US" smtClean="0"/>
              <a:pPr/>
              <a:t>3/4/14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E266F9-CC88-412B-8E24-1AD4CD4D9C1D}" type="slidenum">
              <a:rPr lang="en-US" smtClean="0"/>
              <a:pPr/>
              <a:t>‹#›</a:t>
            </a:fld>
            <a:endParaRPr lang="en-US"/>
          </a:p>
        </p:txBody>
      </p:sp>
    </p:spTree>
    <p:extLst>
      <p:ext uri="{BB962C8B-B14F-4D97-AF65-F5344CB8AC3E}">
        <p14:creationId xmlns:p14="http://schemas.microsoft.com/office/powerpoint/2010/main" val="314652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E266F9-CC88-412B-8E24-1AD4CD4D9C1D}"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3BB1F1AF-4FA5-9543-A911-3DFAFE63D53B}" type="slidenum">
              <a:rPr lang="en-US" sz="1200"/>
              <a:pPr/>
              <a:t>2</a:t>
            </a:fld>
            <a:endParaRPr lang="en-US" sz="1200"/>
          </a:p>
        </p:txBody>
      </p:sp>
      <p:sp>
        <p:nvSpPr>
          <p:cNvPr id="23555" name="Rectangle 2"/>
          <p:cNvSpPr>
            <a:spLocks noGrp="1" noRot="1" noChangeAspect="1" noChangeArrowheads="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atin typeface="Arial" charset="0"/>
                <a:ea typeface="ＭＳ Ｐゴシック" charset="0"/>
                <a:cs typeface="ＭＳ Ｐゴシック" charset="0"/>
              </a:rPr>
              <a:t>This can all be done on a scale that was impossible before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Animate the </a:t>
            </a:r>
            <a:r>
              <a:rPr lang="en-US" dirty="0" err="1" smtClean="0"/>
              <a:t>exons</a:t>
            </a:r>
            <a:r>
              <a:rPr lang="en-US" dirty="0" smtClean="0"/>
              <a:t> without segments.</a:t>
            </a:r>
            <a:endParaRPr lang="en-US" dirty="0"/>
          </a:p>
        </p:txBody>
      </p:sp>
      <p:sp>
        <p:nvSpPr>
          <p:cNvPr id="4" name="Slide Number Placeholder 3"/>
          <p:cNvSpPr>
            <a:spLocks noGrp="1"/>
          </p:cNvSpPr>
          <p:nvPr>
            <p:ph type="sldNum" sz="quarter" idx="10"/>
          </p:nvPr>
        </p:nvSpPr>
        <p:spPr/>
        <p:txBody>
          <a:bodyPr/>
          <a:lstStyle/>
          <a:p>
            <a:fld id="{3CE266F9-CC88-412B-8E24-1AD4CD4D9C1D}" type="slidenum">
              <a:rPr lang="en-US" smtClean="0"/>
              <a:pPr/>
              <a:t>36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Lets look at how our data looks with 76 </a:t>
            </a:r>
            <a:r>
              <a:rPr lang="en-US" baseline="0" dirty="0" err="1" smtClean="0"/>
              <a:t>b</a:t>
            </a:r>
            <a:r>
              <a:rPr lang="en-US" baseline="0" dirty="0" smtClean="0"/>
              <a:t> reads.</a:t>
            </a:r>
          </a:p>
          <a:p>
            <a:endParaRPr lang="en-US" baseline="0" dirty="0" smtClean="0"/>
          </a:p>
          <a:p>
            <a:r>
              <a:rPr lang="en-US" baseline="0" dirty="0" smtClean="0"/>
              <a:t>Shown on the top is a the loci of an annotated gene with two known </a:t>
            </a:r>
            <a:r>
              <a:rPr lang="en-US" baseline="0" dirty="0" err="1" smtClean="0"/>
              <a:t>isoforms</a:t>
            </a:r>
            <a:r>
              <a:rPr lang="en-US" baseline="0" dirty="0" smtClean="0"/>
              <a:t> (red and green).</a:t>
            </a:r>
          </a:p>
          <a:p>
            <a:endParaRPr lang="en-US" baseline="0" dirty="0" smtClean="0"/>
          </a:p>
          <a:p>
            <a:r>
              <a:rPr lang="en-US" baseline="0" dirty="0" smtClean="0"/>
              <a:t>The read coverage below shows clear enrichments of all 4 </a:t>
            </a:r>
            <a:r>
              <a:rPr lang="en-US" baseline="0" dirty="0" err="1" smtClean="0"/>
              <a:t>exons</a:t>
            </a:r>
            <a:r>
              <a:rPr lang="en-US" baseline="0" dirty="0" smtClean="0"/>
              <a:t>. Are both or only the bottom </a:t>
            </a:r>
            <a:r>
              <a:rPr lang="en-US" baseline="0" dirty="0" err="1" smtClean="0"/>
              <a:t>isoform</a:t>
            </a:r>
            <a:r>
              <a:rPr lang="en-US" baseline="0" dirty="0" smtClean="0"/>
              <a:t> expressed?</a:t>
            </a:r>
          </a:p>
          <a:p>
            <a:endParaRPr lang="en-US" baseline="0" dirty="0" smtClean="0"/>
          </a:p>
          <a:p>
            <a:r>
              <a:rPr lang="en-US" baseline="0" dirty="0" smtClean="0"/>
              <a:t>Lets start by zooming in on the first two </a:t>
            </a:r>
            <a:r>
              <a:rPr lang="en-US" baseline="0" dirty="0" err="1" smtClean="0"/>
              <a:t>exons</a:t>
            </a:r>
            <a:r>
              <a:rPr lang="en-US" baseline="0" dirty="0" smtClean="0"/>
              <a:t>. Reads that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 zoom we see that there are indeed spliced reads spanning the first two </a:t>
            </a:r>
            <a:r>
              <a:rPr lang="en-US" baseline="0" dirty="0" err="1" smtClean="0"/>
              <a:t>exon</a:t>
            </a:r>
            <a:r>
              <a:rPr lang="en-US" baseline="0" dirty="0" smtClean="0"/>
              <a:t> junction </a:t>
            </a:r>
            <a:r>
              <a:rPr lang="en-US" b="1" baseline="0" dirty="0" smtClean="0"/>
              <a:t>I will </a:t>
            </a:r>
            <a:r>
              <a:rPr lang="en-US" baseline="0" dirty="0" smtClean="0"/>
              <a:t>represent an aligned SPLICED read as a “dumbbell” with each thick end representing the aligned sequence and the horizontal line the gap between the aligned portions. There are many such reads for this robustly expressed gene and they help us </a:t>
            </a:r>
          </a:p>
          <a:p>
            <a:pPr marL="228600" indent="-228600">
              <a:buAutoNum type="arabicParenBoth"/>
            </a:pPr>
            <a:r>
              <a:rPr lang="en-US" b="1" baseline="0" dirty="0" smtClean="0"/>
              <a:t>HELP US CONNECT THE TWO SEGMENTS INTO A TRANSCRIPT, AND (2) IF EACH SMALL EXON IS too small or LOWLY EXPRESSED TO BE FOUND ON ITS OWN, AS A CONNECTED PAIR WE MAY FIND THEM. </a:t>
            </a:r>
          </a:p>
          <a:p>
            <a:pPr marL="228600" indent="-228600">
              <a:buAutoNum type="arabicParenBoth"/>
            </a:pPr>
            <a:endParaRPr lang="en-US" b="1" baseline="0" dirty="0" smtClean="0"/>
          </a:p>
          <a:p>
            <a:pPr marL="228600" indent="-228600">
              <a:buNone/>
            </a:pPr>
            <a:r>
              <a:rPr lang="en-US" b="1" baseline="0" dirty="0" smtClean="0"/>
              <a:t>NOW, LET’S LOOK AT THIS ALTERNATIVELY SPLICED EXON. WITH SPLICED READS WE CAN IDENTIFY THE TWO ALTERNATIVE ISOFORMS </a:t>
            </a:r>
          </a:p>
          <a:p>
            <a:endParaRPr lang="en-US" baseline="0" dirty="0" smtClean="0"/>
          </a:p>
        </p:txBody>
      </p:sp>
      <p:sp>
        <p:nvSpPr>
          <p:cNvPr id="4" name="Slide Number Placeholder 3"/>
          <p:cNvSpPr>
            <a:spLocks noGrp="1"/>
          </p:cNvSpPr>
          <p:nvPr>
            <p:ph type="sldNum" sz="quarter" idx="10"/>
          </p:nvPr>
        </p:nvSpPr>
        <p:spPr/>
        <p:txBody>
          <a:bodyPr/>
          <a:lstStyle/>
          <a:p>
            <a:fld id="{BE506E9E-74B0-334D-85C0-6426CC2FABF5}" type="slidenum">
              <a:rPr lang="en-US" smtClean="0"/>
              <a:pPr/>
              <a:t>37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START BY </a:t>
            </a:r>
            <a:r>
              <a:rPr lang="en-US" baseline="0" dirty="0" err="1" smtClean="0"/>
              <a:t>alignING</a:t>
            </a:r>
            <a:r>
              <a:rPr lang="en-US" baseline="0" dirty="0" smtClean="0"/>
              <a:t> </a:t>
            </a:r>
            <a:r>
              <a:rPr lang="en-US" baseline="0" dirty="0" err="1" smtClean="0"/>
              <a:t>reAds</a:t>
            </a:r>
            <a:r>
              <a:rPr lang="en-US" baseline="0" dirty="0" smtClean="0"/>
              <a:t> to the genome with gaps (e.g. using </a:t>
            </a:r>
            <a:r>
              <a:rPr lang="en-US" baseline="0" dirty="0" err="1" smtClean="0"/>
              <a:t>TopHat</a:t>
            </a:r>
            <a:r>
              <a:rPr lang="en-US" baseline="0" dirty="0" smtClean="0"/>
              <a:t>). WE FIRST FOCUS ONLY on reads that aligned with a gap flanked by splice sites (THE DUMBELLS).</a:t>
            </a:r>
          </a:p>
          <a:p>
            <a:endParaRPr lang="en-US" baseline="0" dirty="0" smtClean="0"/>
          </a:p>
          <a:p>
            <a:r>
              <a:rPr lang="en-US" baseline="0" dirty="0" smtClean="0"/>
              <a:t>In the second step we use this splice reads to build a connectivity graph and give the Genome a new topology in which each base is connected to its </a:t>
            </a:r>
            <a:r>
              <a:rPr lang="en-US" baseline="0" dirty="0" err="1" smtClean="0"/>
              <a:t>neigbohrs</a:t>
            </a:r>
            <a:r>
              <a:rPr lang="en-US" baseline="0" dirty="0" smtClean="0"/>
              <a:t> as in the linear genome but also connected to any other base at the other end of a gap connecting them. We orient these connections based on the splice sites flanking them. This connections recapitulate the original topology of the RNA sequenced in now the </a:t>
            </a:r>
            <a:r>
              <a:rPr lang="en-US" baseline="0" dirty="0" err="1" smtClean="0"/>
              <a:t>discontiguous</a:t>
            </a:r>
            <a:r>
              <a:rPr lang="en-US" baseline="0" dirty="0" smtClean="0"/>
              <a:t>.</a:t>
            </a:r>
          </a:p>
          <a:p>
            <a:endParaRPr lang="en-US" baseline="0" dirty="0" smtClean="0"/>
          </a:p>
          <a:p>
            <a:r>
              <a:rPr lang="en-US" baseline="0" dirty="0" smtClean="0"/>
              <a:t>The connectivity graph then gives the genome a new topology that captures the original contiguity of the RNA.</a:t>
            </a:r>
          </a:p>
          <a:p>
            <a:endParaRPr lang="en-US" dirty="0"/>
          </a:p>
        </p:txBody>
      </p:sp>
      <p:sp>
        <p:nvSpPr>
          <p:cNvPr id="4" name="Slide Number Placeholder 3"/>
          <p:cNvSpPr>
            <a:spLocks noGrp="1"/>
          </p:cNvSpPr>
          <p:nvPr>
            <p:ph type="sldNum" sz="quarter" idx="10"/>
          </p:nvPr>
        </p:nvSpPr>
        <p:spPr/>
        <p:txBody>
          <a:bodyPr/>
          <a:lstStyle/>
          <a:p>
            <a:fld id="{BE506E9E-74B0-334D-85C0-6426CC2FABF5}" type="slidenum">
              <a:rPr lang="en-US" smtClean="0"/>
              <a:pPr/>
              <a:t>38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We</a:t>
            </a:r>
            <a:r>
              <a:rPr lang="en-US" baseline="0" dirty="0" smtClean="0"/>
              <a:t> now rely on the connectivity graph to apply</a:t>
            </a:r>
            <a:r>
              <a:rPr lang="en-US" dirty="0" smtClean="0"/>
              <a:t> a method similar</a:t>
            </a:r>
            <a:r>
              <a:rPr lang="en-US" baseline="0" dirty="0" smtClean="0"/>
              <a:t> to the one we used to determine regions enriched in chromatin data to regions (which now may be disconnected) enriched in </a:t>
            </a:r>
            <a:r>
              <a:rPr lang="en-US" baseline="0" dirty="0" err="1" smtClean="0"/>
              <a:t>RNASeq</a:t>
            </a:r>
            <a:r>
              <a:rPr lang="en-US" baseline="0" dirty="0" smtClean="0"/>
              <a:t> reads. For example the region demarcated by the red path would be significant and corresponding to one of the original </a:t>
            </a:r>
            <a:r>
              <a:rPr lang="en-US" baseline="0" dirty="0" err="1" smtClean="0"/>
              <a:t>isoforms</a:t>
            </a:r>
            <a:r>
              <a:rPr lang="en-US" baseline="0" dirty="0" smtClean="0"/>
              <a:t>.</a:t>
            </a:r>
          </a:p>
          <a:p>
            <a:pPr eaLnBrk="1" hangingPunct="1">
              <a:spcBef>
                <a:spcPct val="0"/>
              </a:spcBef>
            </a:pPr>
            <a:endParaRPr lang="en-US" baseline="0" dirty="0" smtClean="0"/>
          </a:p>
          <a:p>
            <a:pPr eaLnBrk="1" hangingPunct="1">
              <a:spcBef>
                <a:spcPct val="0"/>
              </a:spcBef>
            </a:pPr>
            <a:r>
              <a:rPr lang="en-US" baseline="0" dirty="0" smtClean="0"/>
              <a:t>Once we have enriched paths, they translated into putative </a:t>
            </a:r>
            <a:r>
              <a:rPr lang="en-US" baseline="0" dirty="0" err="1" smtClean="0"/>
              <a:t>isoforms</a:t>
            </a:r>
            <a:r>
              <a:rPr lang="en-US" baseline="0" dirty="0" smtClean="0"/>
              <a:t>.</a:t>
            </a:r>
          </a:p>
          <a:p>
            <a:pPr eaLnBrk="1" hangingPunct="1">
              <a:spcBef>
                <a:spcPct val="0"/>
              </a:spcBef>
            </a:pPr>
            <a:endParaRPr lang="en-US" baseline="0" dirty="0" smtClean="0"/>
          </a:p>
          <a:p>
            <a:pPr eaLnBrk="1" hangingPunct="1">
              <a:spcBef>
                <a:spcPct val="0"/>
              </a:spcBef>
            </a:pPr>
            <a:r>
              <a:rPr lang="en-US" baseline="0" dirty="0" smtClean="0"/>
              <a:t> Another significant path will be the one that goes through the larger </a:t>
            </a:r>
            <a:r>
              <a:rPr lang="en-US" baseline="0" dirty="0" err="1" smtClean="0"/>
              <a:t>exon</a:t>
            </a:r>
            <a:r>
              <a:rPr lang="en-US" baseline="0" dirty="0" smtClean="0"/>
              <a:t> (here in green) and that corresponds to the </a:t>
            </a:r>
            <a:r>
              <a:rPr lang="en-US" baseline="0" dirty="0" err="1" smtClean="0"/>
              <a:t>isoforms</a:t>
            </a:r>
            <a:r>
              <a:rPr lang="en-US" baseline="0" dirty="0" smtClean="0"/>
              <a:t> that include this </a:t>
            </a:r>
            <a:r>
              <a:rPr lang="en-US" baseline="0" dirty="0" err="1" smtClean="0"/>
              <a:t>exon</a:t>
            </a:r>
            <a:r>
              <a:rPr lang="en-US" baseline="0" dirty="0" smtClean="0"/>
              <a:t>.</a:t>
            </a:r>
          </a:p>
          <a:p>
            <a:pPr eaLnBrk="1" hangingPunct="1">
              <a:spcBef>
                <a:spcPct val="0"/>
              </a:spcBef>
            </a:pPr>
            <a:endParaRPr lang="en-US" baseline="0" dirty="0" smtClean="0"/>
          </a:p>
          <a:p>
            <a:pPr eaLnBrk="1" hangingPunct="1">
              <a:spcBef>
                <a:spcPct val="0"/>
              </a:spcBef>
            </a:pPr>
            <a:r>
              <a:rPr lang="en-US" baseline="0" dirty="0" smtClean="0"/>
              <a:t>We then use paired end data to join paths that may have not had enough spliced read support and also to remove paths that require paired reads to be at a distance not likely given the insert size distribution and to gauge whether or not we’ve reached the 3’ end of the </a:t>
            </a:r>
            <a:r>
              <a:rPr lang="en-US" baseline="0" dirty="0" err="1" smtClean="0"/>
              <a:t>isoform</a:t>
            </a:r>
            <a:r>
              <a:rPr lang="en-US" baseline="0" dirty="0" smtClean="0"/>
              <a:t>.</a:t>
            </a:r>
          </a:p>
          <a:p>
            <a:pPr eaLnBrk="1" hangingPunct="1">
              <a:spcBef>
                <a:spcPct val="0"/>
              </a:spcBef>
            </a:pPr>
            <a:endParaRPr lang="en-US" baseline="0" dirty="0" smtClean="0"/>
          </a:p>
        </p:txBody>
      </p:sp>
      <p:sp>
        <p:nvSpPr>
          <p:cNvPr id="23556" name="Slide Number Placeholder 3"/>
          <p:cNvSpPr>
            <a:spLocks noGrp="1"/>
          </p:cNvSpPr>
          <p:nvPr>
            <p:ph type="sldNum" sz="quarter" idx="5"/>
          </p:nvPr>
        </p:nvSpPr>
        <p:spPr bwMode="auto">
          <a:noFill/>
          <a:ln>
            <a:miter lim="800000"/>
            <a:headEnd/>
            <a:tailEnd/>
          </a:ln>
        </p:spPr>
        <p:txBody>
          <a:bodyPr/>
          <a:lstStyle/>
          <a:p>
            <a:fld id="{BCC9CD41-250F-CC41-AF01-F0615F470527}" type="slidenum">
              <a:rPr lang="en-US"/>
              <a:pPr/>
              <a:t>39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pPr/>
              <a:t>3/4/14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211138"/>
            <a:ext cx="8534400" cy="563562"/>
          </a:xfrm>
        </p:spPr>
        <p:txBody>
          <a:bodyPr/>
          <a:lstStyle>
            <a:lvl1pPr algn="l">
              <a:defRPr sz="24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rot="16200000">
            <a:off x="1904999" y="-533400"/>
            <a:ext cx="5334001" cy="82296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C24A2F5-15A7-43CA-A7F0-E8BFDAC4AA73}" type="datetimeFigureOut">
              <a:rPr lang="en-US" smtClean="0"/>
              <a:pPr/>
              <a:t>3/4/14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
        <p:nvSpPr>
          <p:cNvPr id="7" name="Line 6"/>
          <p:cNvSpPr>
            <a:spLocks noChangeShapeType="1"/>
          </p:cNvSpPr>
          <p:nvPr userDrawn="1"/>
        </p:nvSpPr>
        <p:spPr bwMode="auto">
          <a:xfrm>
            <a:off x="228600" y="685800"/>
            <a:ext cx="8229600" cy="0"/>
          </a:xfrm>
          <a:prstGeom prst="line">
            <a:avLst/>
          </a:prstGeom>
          <a:noFill/>
          <a:ln w="28575">
            <a:solidFill>
              <a:schemeClr val="tx2"/>
            </a:solidFill>
            <a:round/>
            <a:headEnd/>
            <a:tailEnd/>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pPr/>
              <a:t>3/4/14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534400" cy="563562"/>
          </a:xfrm>
        </p:spPr>
        <p:txBody>
          <a:bodyPr>
            <a:normAutofit/>
          </a:bodyPr>
          <a:lstStyle>
            <a:lvl1pPr algn="l">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pPr/>
              <a:t>3/4/14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
        <p:nvSpPr>
          <p:cNvPr id="7" name="Line 6"/>
          <p:cNvSpPr>
            <a:spLocks noChangeShapeType="1"/>
          </p:cNvSpPr>
          <p:nvPr userDrawn="1"/>
        </p:nvSpPr>
        <p:spPr bwMode="auto">
          <a:xfrm>
            <a:off x="228600" y="762000"/>
            <a:ext cx="8229600" cy="0"/>
          </a:xfrm>
          <a:prstGeom prst="line">
            <a:avLst/>
          </a:prstGeom>
          <a:noFill/>
          <a:ln w="28575">
            <a:solidFill>
              <a:schemeClr val="tx2"/>
            </a:solidFill>
            <a:round/>
            <a:headEnd/>
            <a:tailEnd/>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24A2F5-15A7-43CA-A7F0-E8BFDAC4AA73}" type="datetimeFigureOut">
              <a:rPr lang="en-US" smtClean="0"/>
              <a:pPr/>
              <a:t>3/4/14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24A2F5-15A7-43CA-A7F0-E8BFDAC4AA73}" type="datetimeFigureOut">
              <a:rPr lang="en-US" smtClean="0"/>
              <a:pPr/>
              <a:t>3/4/14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24A2F5-15A7-43CA-A7F0-E8BFDAC4AA73}" type="datetimeFigureOut">
              <a:rPr lang="en-US" smtClean="0"/>
              <a:pPr/>
              <a:t>3/4/14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563562"/>
          </a:xfrm>
        </p:spPr>
        <p:txBody>
          <a:bodyPr>
            <a:normAutofit/>
          </a:bodyPr>
          <a:lstStyle>
            <a:lvl1pPr algn="l">
              <a:defRPr sz="28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C24A2F5-15A7-43CA-A7F0-E8BFDAC4AA73}" type="datetimeFigureOut">
              <a:rPr lang="en-US" smtClean="0"/>
              <a:pPr/>
              <a:t>3/4/14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A2DB7-6A4B-4D9F-AAA0-C6401C9AEEA5}" type="slidenum">
              <a:rPr lang="en-US" smtClean="0"/>
              <a:pPr/>
              <a:t>‹#›</a:t>
            </a:fld>
            <a:endParaRPr lang="en-US"/>
          </a:p>
        </p:txBody>
      </p:sp>
      <p:sp>
        <p:nvSpPr>
          <p:cNvPr id="8" name="Line 6"/>
          <p:cNvSpPr>
            <a:spLocks noChangeShapeType="1"/>
          </p:cNvSpPr>
          <p:nvPr userDrawn="1"/>
        </p:nvSpPr>
        <p:spPr bwMode="auto">
          <a:xfrm>
            <a:off x="228600" y="762000"/>
            <a:ext cx="8229600" cy="0"/>
          </a:xfrm>
          <a:prstGeom prst="line">
            <a:avLst/>
          </a:prstGeom>
          <a:noFill/>
          <a:ln w="28575">
            <a:solidFill>
              <a:schemeClr val="tx2"/>
            </a:solidFill>
            <a:round/>
            <a:headEnd/>
            <a:tailEnd/>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24A2F5-15A7-43CA-A7F0-E8BFDAC4AA73}" type="datetimeFigureOut">
              <a:rPr lang="en-US" smtClean="0"/>
              <a:pPr/>
              <a:t>3/4/14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24A2F5-15A7-43CA-A7F0-E8BFDAC4AA73}" type="datetimeFigureOut">
              <a:rPr lang="en-US" smtClean="0"/>
              <a:pPr/>
              <a:t>3/4/14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24A2F5-15A7-43CA-A7F0-E8BFDAC4AA73}" type="datetimeFigureOut">
              <a:rPr lang="en-US" smtClean="0"/>
              <a:pPr/>
              <a:t>3/4/14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24A2F5-15A7-43CA-A7F0-E8BFDAC4AA73}" type="datetimeFigureOut">
              <a:rPr lang="en-US" smtClean="0"/>
              <a:pPr/>
              <a:t>3/4/14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A2DB7-6A4B-4D9F-AAA0-C6401C9AEEA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000" kern="1200">
          <a:solidFill>
            <a:schemeClr val="tx1"/>
          </a:solidFill>
          <a:latin typeface="Gill Sans MT"/>
          <a:ea typeface="+mj-ea"/>
          <a:cs typeface="Gill Sans MT"/>
        </a:defRPr>
      </a:lvl1pPr>
    </p:titleStyle>
    <p:bodyStyle>
      <a:lvl1pPr marL="342900" indent="-342900" algn="l" defTabSz="914400" rtl="0" eaLnBrk="1" latinLnBrk="0" hangingPunct="1">
        <a:spcBef>
          <a:spcPct val="20000"/>
        </a:spcBef>
        <a:buFont typeface="Arial" pitchFamily="34" charset="0"/>
        <a:buChar char="•"/>
        <a:defRPr sz="2600" kern="1200">
          <a:solidFill>
            <a:schemeClr val="tx1"/>
          </a:solidFill>
          <a:latin typeface="Gill Sans MT"/>
          <a:ea typeface="+mn-ea"/>
          <a:cs typeface="Gill Sans M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ill Sans MT"/>
          <a:ea typeface="+mn-ea"/>
          <a:cs typeface="Gill Sans MT"/>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ill Sans MT"/>
          <a:ea typeface="+mn-ea"/>
          <a:cs typeface="Gill Sans MT"/>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a:ea typeface="+mn-ea"/>
          <a:cs typeface="Gill Sans MT"/>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a:ea typeface="+mn-ea"/>
          <a:cs typeface="Gill Sans M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1" Type="http://schemas.openxmlformats.org/officeDocument/2006/relationships/slideLayout" Target="../slideLayouts/slideLayout6.xml"/><Relationship Id="rId2"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emf"/><Relationship Id="rId3" Type="http://schemas.openxmlformats.org/officeDocument/2006/relationships/image" Target="../media/image3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3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eg"/><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1" Type="http://schemas.openxmlformats.org/officeDocument/2006/relationships/slideLayout" Target="../slideLayouts/slideLayout6.xml"/><Relationship Id="rId2" Type="http://schemas.openxmlformats.org/officeDocument/2006/relationships/image" Target="../media/image3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2.emf"/></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38.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eg"/><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emf"/><Relationship Id="rId3" Type="http://schemas.openxmlformats.org/officeDocument/2006/relationships/image" Target="../media/image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emf"/><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457200" y="1730375"/>
            <a:ext cx="8305800" cy="1470025"/>
          </a:xfrm>
        </p:spPr>
        <p:txBody>
          <a:bodyPr>
            <a:noAutofit/>
          </a:bodyPr>
          <a:lstStyle/>
          <a:p>
            <a:pPr eaLnBrk="1" hangingPunct="1"/>
            <a:r>
              <a:rPr lang="en-US" sz="3200" b="1" dirty="0" smtClean="0">
                <a:latin typeface="Gill Sans MT" pitchFamily="34" charset="0"/>
              </a:rPr>
              <a:t>RNA-</a:t>
            </a:r>
            <a:r>
              <a:rPr lang="en-US" sz="3200" b="1" dirty="0" err="1" smtClean="0">
                <a:latin typeface="Gill Sans MT" pitchFamily="34" charset="0"/>
              </a:rPr>
              <a:t>Seq</a:t>
            </a:r>
            <a:r>
              <a:rPr lang="en-US" sz="3200" b="1" dirty="0" smtClean="0">
                <a:latin typeface="Gill Sans MT" pitchFamily="34" charset="0"/>
              </a:rPr>
              <a:t> </a:t>
            </a:r>
            <a:r>
              <a:rPr lang="en-US" sz="3200" b="1" dirty="0" smtClean="0">
                <a:latin typeface="Gill Sans MT" pitchFamily="34" charset="0"/>
              </a:rPr>
              <a:t>primer</a:t>
            </a:r>
            <a:br>
              <a:rPr lang="en-US" sz="3200" b="1" dirty="0" smtClean="0">
                <a:latin typeface="Gill Sans MT" pitchFamily="34" charset="0"/>
              </a:rPr>
            </a:br>
            <a:r>
              <a:rPr lang="en-US" sz="3200" b="1" dirty="0" smtClean="0">
                <a:latin typeface="Gill Sans MT" pitchFamily="34" charset="0"/>
              </a:rPr>
              <a:t>(part II)</a:t>
            </a:r>
            <a:endParaRPr lang="en-US" sz="2400" dirty="0" smtClean="0">
              <a:latin typeface="Gill Sans MT" pitchFamily="34" charset="0"/>
            </a:endParaRPr>
          </a:p>
        </p:txBody>
      </p:sp>
      <p:pic>
        <p:nvPicPr>
          <p:cNvPr id="6" name="Picture 5" descr="UMass_200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32100" cy="1104900"/>
          </a:xfrm>
          <a:prstGeom prst="rect">
            <a:avLst/>
          </a:prstGeom>
          <a:noFill/>
          <a:ln>
            <a:noFill/>
          </a:ln>
        </p:spPr>
      </p:pic>
      <p:sp>
        <p:nvSpPr>
          <p:cNvPr id="2" name="Subtitle 1"/>
          <p:cNvSpPr>
            <a:spLocks noGrp="1"/>
          </p:cNvSpPr>
          <p:nvPr>
            <p:ph type="subTitle"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library are more variable</a:t>
            </a:r>
            <a:endParaRPr lang="en-US" dirty="0"/>
          </a:p>
        </p:txBody>
      </p:sp>
      <p:pic>
        <p:nvPicPr>
          <p:cNvPr id="3" name="Picture 2" descr="Pik4k2a.png"/>
          <p:cNvPicPr>
            <a:picLocks noChangeAspect="1"/>
          </p:cNvPicPr>
          <p:nvPr/>
        </p:nvPicPr>
        <p:blipFill rotWithShape="1">
          <a:blip r:embed="rId2">
            <a:extLst>
              <a:ext uri="{28A0092B-C50C-407E-A947-70E740481C1C}">
                <a14:useLocalDpi xmlns:a14="http://schemas.microsoft.com/office/drawing/2010/main" val="0"/>
              </a:ext>
            </a:extLst>
          </a:blip>
          <a:srcRect t="28100" r="5371" b="23473"/>
          <a:stretch/>
        </p:blipFill>
        <p:spPr>
          <a:xfrm>
            <a:off x="128919" y="1981199"/>
            <a:ext cx="8938881" cy="2133601"/>
          </a:xfrm>
          <a:prstGeom prst="rect">
            <a:avLst/>
          </a:prstGeom>
        </p:spPr>
      </p:pic>
    </p:spTree>
    <p:extLst>
      <p:ext uri="{BB962C8B-B14F-4D97-AF65-F5344CB8AC3E}">
        <p14:creationId xmlns:p14="http://schemas.microsoft.com/office/powerpoint/2010/main" val="13819662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Robustness to low depth: Transcripts detected</a:t>
            </a:r>
            <a:endParaRPr lang="en-US" dirty="0"/>
          </a:p>
        </p:txBody>
      </p:sp>
      <p:pic>
        <p:nvPicPr>
          <p:cNvPr id="3" name="Picture 2" descr="SizeDistrForDifferentTPMCutoff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40" y="1402080"/>
            <a:ext cx="7299960" cy="4389120"/>
          </a:xfrm>
          <a:prstGeom prst="rect">
            <a:avLst/>
          </a:prstGeom>
        </p:spPr>
      </p:pic>
      <p:sp useBgFill="1">
        <p:nvSpPr>
          <p:cNvPr id="4" name="TextBox 3"/>
          <p:cNvSpPr txBox="1"/>
          <p:nvPr/>
        </p:nvSpPr>
        <p:spPr>
          <a:xfrm>
            <a:off x="3810000" y="5486400"/>
            <a:ext cx="1264889" cy="369332"/>
          </a:xfrm>
          <a:prstGeom prst="rect">
            <a:avLst/>
          </a:prstGeom>
        </p:spPr>
        <p:txBody>
          <a:bodyPr wrap="none" rtlCol="0">
            <a:spAutoFit/>
          </a:bodyPr>
          <a:lstStyle/>
          <a:p>
            <a:r>
              <a:rPr lang="en-US" dirty="0" smtClean="0"/>
              <a:t>Read depth</a:t>
            </a:r>
            <a:endParaRPr lang="en-US" dirty="0"/>
          </a:p>
        </p:txBody>
      </p:sp>
      <p:sp>
        <p:nvSpPr>
          <p:cNvPr id="5" name="TextBox 4"/>
          <p:cNvSpPr txBox="1"/>
          <p:nvPr/>
        </p:nvSpPr>
        <p:spPr>
          <a:xfrm>
            <a:off x="7397488" y="6412468"/>
            <a:ext cx="1670312" cy="369332"/>
          </a:xfrm>
          <a:prstGeom prst="rect">
            <a:avLst/>
          </a:prstGeom>
          <a:noFill/>
        </p:spPr>
        <p:txBody>
          <a:bodyPr wrap="none" rtlCol="0">
            <a:spAutoFit/>
          </a:bodyPr>
          <a:lstStyle/>
          <a:p>
            <a:r>
              <a:rPr lang="en-US" dirty="0" err="1" smtClean="0"/>
              <a:t>Alper</a:t>
            </a:r>
            <a:r>
              <a:rPr lang="en-US" dirty="0" smtClean="0"/>
              <a:t> </a:t>
            </a:r>
            <a:r>
              <a:rPr lang="en-US" dirty="0" err="1" smtClean="0"/>
              <a:t>Kucukural</a:t>
            </a:r>
            <a:endParaRPr lang="en-US" dirty="0"/>
          </a:p>
        </p:txBody>
      </p:sp>
    </p:spTree>
    <p:extLst>
      <p:ext uri="{BB962C8B-B14F-4D97-AF65-F5344CB8AC3E}">
        <p14:creationId xmlns:p14="http://schemas.microsoft.com/office/powerpoint/2010/main" val="13542193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RSEM/</a:t>
            </a:r>
            <a:r>
              <a:rPr lang="en-US" dirty="0" err="1" smtClean="0"/>
              <a:t>DESeq</a:t>
            </a:r>
            <a:r>
              <a:rPr lang="en-US" dirty="0" smtClean="0"/>
              <a:t>: 15 mill reads in worm </a:t>
            </a:r>
            <a:endParaRPr lang="en-US" dirty="0"/>
          </a:p>
        </p:txBody>
      </p:sp>
      <p:pic>
        <p:nvPicPr>
          <p:cNvPr id="5" name="Picture 4" descr="r1.150000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003300"/>
            <a:ext cx="8128000" cy="4851400"/>
          </a:xfrm>
          <a:prstGeom prst="rect">
            <a:avLst/>
          </a:prstGeom>
        </p:spPr>
      </p:pic>
      <p:sp>
        <p:nvSpPr>
          <p:cNvPr id="6" name="TextBox 5"/>
          <p:cNvSpPr txBox="1"/>
          <p:nvPr/>
        </p:nvSpPr>
        <p:spPr>
          <a:xfrm>
            <a:off x="7315200" y="6172200"/>
            <a:ext cx="1670312" cy="369332"/>
          </a:xfrm>
          <a:prstGeom prst="rect">
            <a:avLst/>
          </a:prstGeom>
          <a:noFill/>
        </p:spPr>
        <p:txBody>
          <a:bodyPr wrap="none" rtlCol="0">
            <a:spAutoFit/>
          </a:bodyPr>
          <a:lstStyle/>
          <a:p>
            <a:r>
              <a:rPr lang="en-US" dirty="0" err="1" smtClean="0"/>
              <a:t>Alper</a:t>
            </a:r>
            <a:r>
              <a:rPr lang="en-US" dirty="0" smtClean="0"/>
              <a:t> </a:t>
            </a:r>
            <a:r>
              <a:rPr lang="en-US" dirty="0" err="1" smtClean="0"/>
              <a:t>Kucukural</a:t>
            </a:r>
            <a:endParaRPr lang="en-US" dirty="0"/>
          </a:p>
        </p:txBody>
      </p:sp>
    </p:spTree>
    <p:extLst>
      <p:ext uri="{BB962C8B-B14F-4D97-AF65-F5344CB8AC3E}">
        <p14:creationId xmlns:p14="http://schemas.microsoft.com/office/powerpoint/2010/main" val="67684301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RSEM/</a:t>
            </a:r>
            <a:r>
              <a:rPr lang="en-US" dirty="0" err="1"/>
              <a:t>DESeq</a:t>
            </a:r>
            <a:r>
              <a:rPr lang="en-US" dirty="0"/>
              <a:t>: </a:t>
            </a:r>
            <a:r>
              <a:rPr lang="en-US" dirty="0" smtClean="0"/>
              <a:t>10 </a:t>
            </a:r>
            <a:r>
              <a:rPr lang="en-US" dirty="0"/>
              <a:t>mill reads in worm </a:t>
            </a:r>
          </a:p>
        </p:txBody>
      </p:sp>
      <p:pic>
        <p:nvPicPr>
          <p:cNvPr id="4" name="Picture 3" descr="r1.100000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003300"/>
            <a:ext cx="8128000" cy="4851400"/>
          </a:xfrm>
          <a:prstGeom prst="rect">
            <a:avLst/>
          </a:prstGeom>
        </p:spPr>
      </p:pic>
      <p:sp>
        <p:nvSpPr>
          <p:cNvPr id="5" name="TextBox 4"/>
          <p:cNvSpPr txBox="1"/>
          <p:nvPr/>
        </p:nvSpPr>
        <p:spPr>
          <a:xfrm>
            <a:off x="7315200" y="6172200"/>
            <a:ext cx="1670312" cy="369332"/>
          </a:xfrm>
          <a:prstGeom prst="rect">
            <a:avLst/>
          </a:prstGeom>
          <a:noFill/>
        </p:spPr>
        <p:txBody>
          <a:bodyPr wrap="none" rtlCol="0">
            <a:spAutoFit/>
          </a:bodyPr>
          <a:lstStyle/>
          <a:p>
            <a:r>
              <a:rPr lang="en-US" dirty="0" err="1" smtClean="0"/>
              <a:t>Alper</a:t>
            </a:r>
            <a:r>
              <a:rPr lang="en-US" dirty="0" smtClean="0"/>
              <a:t> </a:t>
            </a:r>
            <a:r>
              <a:rPr lang="en-US" dirty="0" err="1" smtClean="0"/>
              <a:t>Kucukural</a:t>
            </a:r>
            <a:endParaRPr lang="en-US" dirty="0"/>
          </a:p>
        </p:txBody>
      </p:sp>
    </p:spTree>
    <p:extLst>
      <p:ext uri="{BB962C8B-B14F-4D97-AF65-F5344CB8AC3E}">
        <p14:creationId xmlns:p14="http://schemas.microsoft.com/office/powerpoint/2010/main" val="174218981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RSEM/</a:t>
            </a:r>
            <a:r>
              <a:rPr lang="en-US" dirty="0" err="1"/>
              <a:t>DESeq</a:t>
            </a:r>
            <a:r>
              <a:rPr lang="en-US" dirty="0"/>
              <a:t>: </a:t>
            </a:r>
            <a:r>
              <a:rPr lang="en-US" dirty="0" smtClean="0"/>
              <a:t>7.5 </a:t>
            </a:r>
            <a:r>
              <a:rPr lang="en-US" dirty="0"/>
              <a:t>mill reads in worm </a:t>
            </a:r>
          </a:p>
        </p:txBody>
      </p:sp>
      <p:pic>
        <p:nvPicPr>
          <p:cNvPr id="3" name="Picture 2" descr="r1.75000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003300"/>
            <a:ext cx="8128000" cy="4851400"/>
          </a:xfrm>
          <a:prstGeom prst="rect">
            <a:avLst/>
          </a:prstGeom>
        </p:spPr>
      </p:pic>
      <p:sp>
        <p:nvSpPr>
          <p:cNvPr id="5" name="TextBox 4"/>
          <p:cNvSpPr txBox="1"/>
          <p:nvPr/>
        </p:nvSpPr>
        <p:spPr>
          <a:xfrm>
            <a:off x="7315200" y="6172200"/>
            <a:ext cx="1670312" cy="369332"/>
          </a:xfrm>
          <a:prstGeom prst="rect">
            <a:avLst/>
          </a:prstGeom>
          <a:noFill/>
        </p:spPr>
        <p:txBody>
          <a:bodyPr wrap="none" rtlCol="0">
            <a:spAutoFit/>
          </a:bodyPr>
          <a:lstStyle/>
          <a:p>
            <a:r>
              <a:rPr lang="en-US" dirty="0" err="1" smtClean="0"/>
              <a:t>Alper</a:t>
            </a:r>
            <a:r>
              <a:rPr lang="en-US" dirty="0" smtClean="0"/>
              <a:t> </a:t>
            </a:r>
            <a:r>
              <a:rPr lang="en-US" dirty="0" err="1" smtClean="0"/>
              <a:t>Kucukural</a:t>
            </a:r>
            <a:endParaRPr lang="en-US" dirty="0"/>
          </a:p>
        </p:txBody>
      </p:sp>
    </p:spTree>
    <p:extLst>
      <p:ext uri="{BB962C8B-B14F-4D97-AF65-F5344CB8AC3E}">
        <p14:creationId xmlns:p14="http://schemas.microsoft.com/office/powerpoint/2010/main" val="6913148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RSEM/</a:t>
            </a:r>
            <a:r>
              <a:rPr lang="en-US" dirty="0" err="1"/>
              <a:t>DESeq</a:t>
            </a:r>
            <a:r>
              <a:rPr lang="en-US" dirty="0"/>
              <a:t>: </a:t>
            </a:r>
            <a:r>
              <a:rPr lang="en-US" dirty="0" smtClean="0"/>
              <a:t>5 mill </a:t>
            </a:r>
            <a:r>
              <a:rPr lang="en-US" dirty="0"/>
              <a:t>reads in worm </a:t>
            </a:r>
          </a:p>
        </p:txBody>
      </p:sp>
      <p:sp>
        <p:nvSpPr>
          <p:cNvPr id="4" name="TextBox 3"/>
          <p:cNvSpPr txBox="1"/>
          <p:nvPr/>
        </p:nvSpPr>
        <p:spPr>
          <a:xfrm>
            <a:off x="7315200" y="6172200"/>
            <a:ext cx="1670312" cy="369332"/>
          </a:xfrm>
          <a:prstGeom prst="rect">
            <a:avLst/>
          </a:prstGeom>
          <a:noFill/>
        </p:spPr>
        <p:txBody>
          <a:bodyPr wrap="none" rtlCol="0">
            <a:spAutoFit/>
          </a:bodyPr>
          <a:lstStyle/>
          <a:p>
            <a:r>
              <a:rPr lang="en-US" dirty="0" err="1" smtClean="0"/>
              <a:t>Alper</a:t>
            </a:r>
            <a:r>
              <a:rPr lang="en-US" dirty="0" smtClean="0"/>
              <a:t> </a:t>
            </a:r>
            <a:r>
              <a:rPr lang="en-US" dirty="0" err="1" smtClean="0"/>
              <a:t>Kucukural</a:t>
            </a:r>
            <a:endParaRPr lang="en-US" dirty="0"/>
          </a:p>
        </p:txBody>
      </p:sp>
      <p:pic>
        <p:nvPicPr>
          <p:cNvPr id="5" name="Picture 4" descr="r1.50000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003300"/>
            <a:ext cx="8128000" cy="4851400"/>
          </a:xfrm>
          <a:prstGeom prst="rect">
            <a:avLst/>
          </a:prstGeom>
        </p:spPr>
      </p:pic>
    </p:spTree>
    <p:extLst>
      <p:ext uri="{BB962C8B-B14F-4D97-AF65-F5344CB8AC3E}">
        <p14:creationId xmlns:p14="http://schemas.microsoft.com/office/powerpoint/2010/main" val="18137358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RSEM/</a:t>
            </a:r>
            <a:r>
              <a:rPr lang="en-US" dirty="0" err="1"/>
              <a:t>DESeq</a:t>
            </a:r>
            <a:r>
              <a:rPr lang="en-US" dirty="0"/>
              <a:t>: </a:t>
            </a:r>
            <a:r>
              <a:rPr lang="en-US" dirty="0" smtClean="0"/>
              <a:t>2.5 mill </a:t>
            </a:r>
            <a:r>
              <a:rPr lang="en-US" dirty="0"/>
              <a:t>reads in worm </a:t>
            </a:r>
          </a:p>
        </p:txBody>
      </p:sp>
      <p:pic>
        <p:nvPicPr>
          <p:cNvPr id="2" name="Picture 1" descr="r1.25000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003300"/>
            <a:ext cx="8128000" cy="4851400"/>
          </a:xfrm>
          <a:prstGeom prst="rect">
            <a:avLst/>
          </a:prstGeom>
        </p:spPr>
      </p:pic>
    </p:spTree>
    <p:extLst>
      <p:ext uri="{BB962C8B-B14F-4D97-AF65-F5344CB8AC3E}">
        <p14:creationId xmlns:p14="http://schemas.microsoft.com/office/powerpoint/2010/main" val="28429100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RSEM/</a:t>
            </a:r>
            <a:r>
              <a:rPr lang="en-US" dirty="0" err="1"/>
              <a:t>DESeq</a:t>
            </a:r>
            <a:r>
              <a:rPr lang="en-US" dirty="0"/>
              <a:t>: </a:t>
            </a:r>
            <a:r>
              <a:rPr lang="en-US" dirty="0" smtClean="0"/>
              <a:t>1 </a:t>
            </a:r>
            <a:r>
              <a:rPr lang="en-US" dirty="0"/>
              <a:t>mill reads in worm </a:t>
            </a:r>
          </a:p>
        </p:txBody>
      </p:sp>
      <p:pic>
        <p:nvPicPr>
          <p:cNvPr id="6" name="Picture 5" descr="r1.10000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003300"/>
            <a:ext cx="8128000" cy="4851400"/>
          </a:xfrm>
          <a:prstGeom prst="rect">
            <a:avLst/>
          </a:prstGeom>
        </p:spPr>
      </p:pic>
    </p:spTree>
    <p:extLst>
      <p:ext uri="{BB962C8B-B14F-4D97-AF65-F5344CB8AC3E}">
        <p14:creationId xmlns:p14="http://schemas.microsoft.com/office/powerpoint/2010/main" val="32159041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Robustness of DGE to low depth</a:t>
            </a:r>
            <a:endParaRPr lang="en-US" dirty="0"/>
          </a:p>
        </p:txBody>
      </p:sp>
      <p:pic>
        <p:nvPicPr>
          <p:cNvPr id="3" name="Picture 2" descr="DESeq_Accuracy_perc_small_s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295400"/>
            <a:ext cx="7165340" cy="4556760"/>
          </a:xfrm>
          <a:prstGeom prst="rect">
            <a:avLst/>
          </a:prstGeom>
        </p:spPr>
      </p:pic>
      <p:sp useBgFill="1">
        <p:nvSpPr>
          <p:cNvPr id="4" name="TextBox 3"/>
          <p:cNvSpPr txBox="1"/>
          <p:nvPr/>
        </p:nvSpPr>
        <p:spPr>
          <a:xfrm>
            <a:off x="3810000" y="5486400"/>
            <a:ext cx="1264889" cy="369332"/>
          </a:xfrm>
          <a:prstGeom prst="rect">
            <a:avLst/>
          </a:prstGeom>
        </p:spPr>
        <p:txBody>
          <a:bodyPr wrap="none" rtlCol="0">
            <a:spAutoFit/>
          </a:bodyPr>
          <a:lstStyle/>
          <a:p>
            <a:r>
              <a:rPr lang="en-US" dirty="0" smtClean="0"/>
              <a:t>Read depth</a:t>
            </a:r>
            <a:endParaRPr lang="en-US" dirty="0"/>
          </a:p>
        </p:txBody>
      </p:sp>
    </p:spTree>
    <p:extLst>
      <p:ext uri="{BB962C8B-B14F-4D97-AF65-F5344CB8AC3E}">
        <p14:creationId xmlns:p14="http://schemas.microsoft.com/office/powerpoint/2010/main" val="183716764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considerations: The steps of Sequencing analysis</a:t>
            </a:r>
            <a:endParaRPr lang="en-US" dirty="0"/>
          </a:p>
        </p:txBody>
      </p:sp>
      <p:sp>
        <p:nvSpPr>
          <p:cNvPr id="3" name="Content Placeholder 2"/>
          <p:cNvSpPr>
            <a:spLocks noGrp="1"/>
          </p:cNvSpPr>
          <p:nvPr>
            <p:ph idx="1"/>
          </p:nvPr>
        </p:nvSpPr>
        <p:spPr>
          <a:xfrm>
            <a:off x="457200" y="990600"/>
            <a:ext cx="8229600" cy="5334000"/>
          </a:xfrm>
        </p:spPr>
        <p:txBody>
          <a:bodyPr>
            <a:normAutofit fontScale="92500" lnSpcReduction="10000"/>
          </a:bodyPr>
          <a:lstStyle/>
          <a:p>
            <a:r>
              <a:rPr lang="en-US" dirty="0" smtClean="0"/>
              <a:t>Filter reads (</a:t>
            </a:r>
            <a:r>
              <a:rPr lang="en-US" dirty="0" err="1" smtClean="0"/>
              <a:t>fastq</a:t>
            </a:r>
            <a:r>
              <a:rPr lang="en-US" dirty="0" smtClean="0"/>
              <a:t> file) by removing adapter, splitting barcodes. </a:t>
            </a:r>
          </a:p>
          <a:p>
            <a:pPr lvl="1"/>
            <a:r>
              <a:rPr lang="en-US" dirty="0" smtClean="0"/>
              <a:t>Evaluate overall quality, look for drop in quality at ends. Trim reads if ends are of low quality </a:t>
            </a:r>
          </a:p>
          <a:p>
            <a:r>
              <a:rPr lang="en-US" dirty="0" smtClean="0"/>
              <a:t>Alignment to the genome</a:t>
            </a:r>
          </a:p>
          <a:p>
            <a:pPr lvl="1"/>
            <a:r>
              <a:rPr lang="en-US" dirty="0" smtClean="0"/>
              <a:t>Use </a:t>
            </a:r>
            <a:r>
              <a:rPr lang="en-US" dirty="0" err="1" smtClean="0"/>
              <a:t>transcriptome</a:t>
            </a:r>
            <a:r>
              <a:rPr lang="en-US" dirty="0" smtClean="0"/>
              <a:t> if available</a:t>
            </a:r>
          </a:p>
          <a:p>
            <a:pPr lvl="1"/>
            <a:r>
              <a:rPr lang="en-US" dirty="0" smtClean="0"/>
              <a:t>Filter out likely PCR duplicates (reads that align to the same place in the genome</a:t>
            </a:r>
          </a:p>
          <a:p>
            <a:pPr lvl="1"/>
            <a:r>
              <a:rPr lang="en-US" dirty="0" smtClean="0"/>
              <a:t>Evaluate ribosomal contamination</a:t>
            </a:r>
          </a:p>
          <a:p>
            <a:pPr lvl="1"/>
            <a:r>
              <a:rPr lang="en-US" dirty="0" smtClean="0"/>
              <a:t>What percent of </a:t>
            </a:r>
            <a:r>
              <a:rPr lang="en-US" smtClean="0"/>
              <a:t>reads aligned</a:t>
            </a:r>
            <a:endParaRPr lang="en-US" dirty="0" smtClean="0"/>
          </a:p>
          <a:p>
            <a:r>
              <a:rPr lang="en-US" dirty="0" smtClean="0"/>
              <a:t>Reconstruct(?)</a:t>
            </a:r>
          </a:p>
          <a:p>
            <a:r>
              <a:rPr lang="en-US" dirty="0" smtClean="0"/>
              <a:t>Quantify </a:t>
            </a:r>
          </a:p>
          <a:p>
            <a:pPr lvl="1"/>
            <a:r>
              <a:rPr lang="en-US" dirty="0" smtClean="0"/>
              <a:t>Normalize according to application</a:t>
            </a:r>
            <a:endParaRPr lang="en-US" dirty="0"/>
          </a:p>
        </p:txBody>
      </p:sp>
    </p:spTree>
    <p:extLst>
      <p:ext uri="{BB962C8B-B14F-4D97-AF65-F5344CB8AC3E}">
        <p14:creationId xmlns:p14="http://schemas.microsoft.com/office/powerpoint/2010/main" val="15498922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ea typeface="ＭＳ Ｐゴシック" charset="0"/>
              </a:rPr>
              <a:t>Sequencing: applications</a:t>
            </a:r>
            <a:endParaRPr lang="en-US" dirty="0"/>
          </a:p>
        </p:txBody>
      </p:sp>
      <p:sp>
        <p:nvSpPr>
          <p:cNvPr id="22531" name="Rectangle 3"/>
          <p:cNvSpPr>
            <a:spLocks noGrp="1" noChangeArrowheads="1"/>
          </p:cNvSpPr>
          <p:nvPr>
            <p:ph type="body" idx="4294967295"/>
          </p:nvPr>
        </p:nvSpPr>
        <p:spPr>
          <a:xfrm>
            <a:off x="304800" y="838200"/>
            <a:ext cx="7772400" cy="5105400"/>
          </a:xfrm>
        </p:spPr>
        <p:txBody>
          <a:bodyPr>
            <a:noAutofit/>
          </a:bodyPr>
          <a:lstStyle/>
          <a:p>
            <a:pPr eaLnBrk="1" hangingPunct="1">
              <a:lnSpc>
                <a:spcPct val="90000"/>
              </a:lnSpc>
              <a:buFontTx/>
              <a:buNone/>
            </a:pPr>
            <a:r>
              <a:rPr lang="en-US" sz="1800" dirty="0">
                <a:ea typeface="ＭＳ Ｐゴシック" charset="0"/>
              </a:rPr>
              <a:t>Counting applications</a:t>
            </a:r>
          </a:p>
          <a:p>
            <a:pPr eaLnBrk="1" hangingPunct="1">
              <a:lnSpc>
                <a:spcPct val="90000"/>
              </a:lnSpc>
            </a:pPr>
            <a:r>
              <a:rPr lang="en-US" sz="1800" dirty="0">
                <a:ea typeface="ＭＳ Ｐゴシック" charset="0"/>
              </a:rPr>
              <a:t>Profiling</a:t>
            </a:r>
          </a:p>
          <a:p>
            <a:pPr lvl="1" eaLnBrk="1" hangingPunct="1">
              <a:lnSpc>
                <a:spcPct val="90000"/>
              </a:lnSpc>
            </a:pPr>
            <a:r>
              <a:rPr lang="en-US" sz="1800" dirty="0">
                <a:ea typeface="ＭＳ Ｐゴシック" charset="0"/>
              </a:rPr>
              <a:t>microRNAs</a:t>
            </a:r>
          </a:p>
          <a:p>
            <a:pPr lvl="1" eaLnBrk="1" hangingPunct="1">
              <a:lnSpc>
                <a:spcPct val="90000"/>
              </a:lnSpc>
            </a:pPr>
            <a:r>
              <a:rPr lang="en-US" sz="1800" dirty="0" err="1">
                <a:ea typeface="ＭＳ Ｐゴシック" charset="0"/>
              </a:rPr>
              <a:t>Immunogenomics</a:t>
            </a:r>
            <a:endParaRPr lang="en-US" sz="1800" dirty="0">
              <a:ea typeface="ＭＳ Ｐゴシック" charset="0"/>
            </a:endParaRPr>
          </a:p>
          <a:p>
            <a:pPr lvl="1" eaLnBrk="1" hangingPunct="1">
              <a:lnSpc>
                <a:spcPct val="90000"/>
              </a:lnSpc>
            </a:pPr>
            <a:r>
              <a:rPr lang="en-US" sz="1800" dirty="0" err="1">
                <a:ea typeface="ＭＳ Ｐゴシック" charset="0"/>
              </a:rPr>
              <a:t>Transcriptomics</a:t>
            </a:r>
            <a:endParaRPr lang="en-US" sz="1800" dirty="0">
              <a:ea typeface="ＭＳ Ｐゴシック" charset="0"/>
            </a:endParaRPr>
          </a:p>
          <a:p>
            <a:pPr eaLnBrk="1" hangingPunct="1">
              <a:lnSpc>
                <a:spcPct val="90000"/>
              </a:lnSpc>
            </a:pPr>
            <a:r>
              <a:rPr lang="en-US" sz="1800" dirty="0" err="1">
                <a:ea typeface="ＭＳ Ｐゴシック" charset="0"/>
              </a:rPr>
              <a:t>Epigenomics</a:t>
            </a:r>
            <a:endParaRPr lang="en-US" sz="1800" dirty="0">
              <a:ea typeface="ＭＳ Ｐゴシック" charset="0"/>
            </a:endParaRPr>
          </a:p>
          <a:p>
            <a:pPr lvl="1" eaLnBrk="1" hangingPunct="1">
              <a:lnSpc>
                <a:spcPct val="90000"/>
              </a:lnSpc>
            </a:pPr>
            <a:r>
              <a:rPr lang="en-US" sz="1800" dirty="0">
                <a:ea typeface="ＭＳ Ｐゴシック" charset="0"/>
              </a:rPr>
              <a:t>Map histone modifications</a:t>
            </a:r>
          </a:p>
          <a:p>
            <a:pPr lvl="1" eaLnBrk="1" hangingPunct="1">
              <a:lnSpc>
                <a:spcPct val="90000"/>
              </a:lnSpc>
            </a:pPr>
            <a:r>
              <a:rPr lang="en-US" sz="1800" dirty="0">
                <a:ea typeface="ＭＳ Ｐゴシック" charset="0"/>
              </a:rPr>
              <a:t>Map DNA methylation </a:t>
            </a:r>
            <a:endParaRPr lang="en-US" sz="1800" dirty="0" smtClean="0">
              <a:ea typeface="ＭＳ Ｐゴシック" charset="0"/>
            </a:endParaRPr>
          </a:p>
          <a:p>
            <a:pPr lvl="1" eaLnBrk="1" hangingPunct="1">
              <a:lnSpc>
                <a:spcPct val="90000"/>
              </a:lnSpc>
            </a:pPr>
            <a:r>
              <a:rPr lang="en-US" sz="1800" dirty="0" smtClean="0">
                <a:ea typeface="ＭＳ Ｐゴシック" charset="0"/>
              </a:rPr>
              <a:t>3D genome conformation</a:t>
            </a:r>
          </a:p>
          <a:p>
            <a:pPr>
              <a:lnSpc>
                <a:spcPct val="90000"/>
              </a:lnSpc>
            </a:pPr>
            <a:r>
              <a:rPr lang="en-US" sz="1800" dirty="0" smtClean="0">
                <a:ea typeface="ＭＳ Ｐゴシック" charset="0"/>
              </a:rPr>
              <a:t>Nucleic acid Interactions </a:t>
            </a:r>
            <a:endParaRPr lang="en-US" sz="1800" dirty="0">
              <a:ea typeface="ＭＳ Ｐゴシック" charset="0"/>
            </a:endParaRPr>
          </a:p>
          <a:p>
            <a:pPr>
              <a:lnSpc>
                <a:spcPct val="90000"/>
              </a:lnSpc>
            </a:pPr>
            <a:endParaRPr lang="en-US" sz="1600" dirty="0">
              <a:ea typeface="ＭＳ Ｐゴシック" charset="0"/>
            </a:endParaRPr>
          </a:p>
          <a:p>
            <a:pPr eaLnBrk="1" hangingPunct="1">
              <a:lnSpc>
                <a:spcPct val="90000"/>
              </a:lnSpc>
              <a:buFontTx/>
              <a:buNone/>
            </a:pPr>
            <a:r>
              <a:rPr lang="en-US" sz="1800" dirty="0">
                <a:ea typeface="ＭＳ Ｐゴシック" charset="0"/>
              </a:rPr>
              <a:t>Polymorphism/mutation </a:t>
            </a:r>
            <a:r>
              <a:rPr lang="en-US" sz="1800" dirty="0" smtClean="0">
                <a:ea typeface="ＭＳ Ｐゴシック" charset="0"/>
              </a:rPr>
              <a:t>discovery</a:t>
            </a:r>
            <a:endParaRPr lang="en-US" sz="1800" dirty="0">
              <a:ea typeface="ＭＳ Ｐゴシック" charset="0"/>
            </a:endParaRPr>
          </a:p>
          <a:p>
            <a:pPr lvl="1" eaLnBrk="1" hangingPunct="1">
              <a:lnSpc>
                <a:spcPct val="90000"/>
              </a:lnSpc>
            </a:pPr>
            <a:r>
              <a:rPr lang="en-US" sz="1800" dirty="0">
                <a:ea typeface="ＭＳ Ｐゴシック" charset="0"/>
              </a:rPr>
              <a:t>Bacteria</a:t>
            </a:r>
          </a:p>
          <a:p>
            <a:pPr lvl="1" eaLnBrk="1" hangingPunct="1">
              <a:lnSpc>
                <a:spcPct val="90000"/>
              </a:lnSpc>
            </a:pPr>
            <a:r>
              <a:rPr lang="en-US" sz="1800" dirty="0">
                <a:ea typeface="ＭＳ Ｐゴシック" charset="0"/>
              </a:rPr>
              <a:t>Genome dynamics</a:t>
            </a:r>
          </a:p>
          <a:p>
            <a:pPr lvl="1" eaLnBrk="1" hangingPunct="1">
              <a:lnSpc>
                <a:spcPct val="90000"/>
              </a:lnSpc>
            </a:pPr>
            <a:r>
              <a:rPr lang="en-US" sz="1800" dirty="0">
                <a:ea typeface="ＭＳ Ｐゴシック" charset="0"/>
              </a:rPr>
              <a:t>Exon (and other target) sequencing</a:t>
            </a:r>
          </a:p>
          <a:p>
            <a:pPr lvl="1" eaLnBrk="1" hangingPunct="1">
              <a:lnSpc>
                <a:spcPct val="90000"/>
              </a:lnSpc>
            </a:pPr>
            <a:r>
              <a:rPr lang="en-US" sz="1800" dirty="0">
                <a:ea typeface="ＭＳ Ｐゴシック" charset="0"/>
              </a:rPr>
              <a:t>Disease gene sequencing</a:t>
            </a:r>
          </a:p>
          <a:p>
            <a:pPr eaLnBrk="1" hangingPunct="1">
              <a:lnSpc>
                <a:spcPct val="90000"/>
              </a:lnSpc>
            </a:pPr>
            <a:r>
              <a:rPr lang="en-US" sz="1800" dirty="0">
                <a:ea typeface="ＭＳ Ｐゴシック" charset="0"/>
              </a:rPr>
              <a:t>V</a:t>
            </a:r>
            <a:r>
              <a:rPr lang="en-US" sz="1800" dirty="0" smtClean="0">
                <a:ea typeface="ＭＳ Ｐゴシック" charset="0"/>
              </a:rPr>
              <a:t>ariation and association studies</a:t>
            </a:r>
          </a:p>
          <a:p>
            <a:pPr eaLnBrk="1" hangingPunct="1">
              <a:lnSpc>
                <a:spcPct val="90000"/>
              </a:lnSpc>
            </a:pPr>
            <a:r>
              <a:rPr lang="en-US" sz="1800" dirty="0" smtClean="0">
                <a:ea typeface="ＭＳ Ｐゴシック" charset="0"/>
              </a:rPr>
              <a:t>Genetics and gene discovery</a:t>
            </a:r>
          </a:p>
        </p:txBody>
      </p:sp>
      <p:pic>
        <p:nvPicPr>
          <p:cNvPr id="2253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0" y="3733800"/>
            <a:ext cx="25273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5245100" y="838200"/>
            <a:ext cx="3886200" cy="2971800"/>
          </a:xfrm>
          <a:prstGeom prst="rect">
            <a:avLst/>
          </a:prstGeom>
          <a:noFill/>
          <a:ln w="9525">
            <a:noFill/>
            <a:miter lim="800000"/>
            <a:headEnd/>
            <a:tailEnd/>
          </a:ln>
        </p:spPr>
        <p:txBody>
          <a:bodyPr/>
          <a:lstStyle/>
          <a:p>
            <a:pPr marL="342900" indent="-342900" eaLnBrk="1" hangingPunct="1">
              <a:lnSpc>
                <a:spcPct val="90000"/>
              </a:lnSpc>
              <a:spcBef>
                <a:spcPct val="20000"/>
              </a:spcBef>
              <a:defRPr/>
            </a:pPr>
            <a:endParaRPr lang="en-US" sz="1600" kern="0" dirty="0">
              <a:latin typeface="Arial"/>
              <a:ea typeface="+mn-ea"/>
              <a:cs typeface="Arial"/>
            </a:endParaRPr>
          </a:p>
          <a:p>
            <a:pPr marL="342900" lvl="0" indent="-342900">
              <a:lnSpc>
                <a:spcPct val="90000"/>
              </a:lnSpc>
              <a:spcBef>
                <a:spcPct val="20000"/>
              </a:spcBef>
              <a:buFont typeface="Arial" pitchFamily="34" charset="0"/>
              <a:buChar char="•"/>
            </a:pPr>
            <a:r>
              <a:rPr lang="en-US" dirty="0" smtClean="0">
                <a:solidFill>
                  <a:prstClr val="black"/>
                </a:solidFill>
                <a:latin typeface="Gill Sans MT"/>
                <a:ea typeface="ＭＳ Ｐゴシック" charset="0"/>
                <a:cs typeface="Gill Sans MT"/>
              </a:rPr>
              <a:t>Cancer </a:t>
            </a:r>
            <a:r>
              <a:rPr lang="en-US" dirty="0">
                <a:solidFill>
                  <a:prstClr val="black"/>
                </a:solidFill>
                <a:latin typeface="Gill Sans MT"/>
                <a:ea typeface="ＭＳ Ｐゴシック" charset="0"/>
                <a:cs typeface="Gill Sans MT"/>
              </a:rPr>
              <a:t>genomics </a:t>
            </a:r>
          </a:p>
          <a:p>
            <a:pPr marL="742950" lvl="1" indent="-285750">
              <a:lnSpc>
                <a:spcPct val="90000"/>
              </a:lnSpc>
              <a:spcBef>
                <a:spcPct val="20000"/>
              </a:spcBef>
              <a:buFont typeface="Arial" pitchFamily="34" charset="0"/>
              <a:buChar char="–"/>
            </a:pPr>
            <a:r>
              <a:rPr lang="en-US" dirty="0">
                <a:solidFill>
                  <a:prstClr val="black"/>
                </a:solidFill>
                <a:latin typeface="Gill Sans MT"/>
                <a:ea typeface="ＭＳ Ｐゴシック" charset="0"/>
                <a:cs typeface="Gill Sans MT"/>
              </a:rPr>
              <a:t>Map translocations, CNVs, structural changes</a:t>
            </a:r>
          </a:p>
          <a:p>
            <a:pPr marL="742950" lvl="1" indent="-285750">
              <a:lnSpc>
                <a:spcPct val="90000"/>
              </a:lnSpc>
              <a:spcBef>
                <a:spcPct val="20000"/>
              </a:spcBef>
              <a:buFont typeface="Arial" pitchFamily="34" charset="0"/>
              <a:buChar char="–"/>
            </a:pPr>
            <a:r>
              <a:rPr lang="en-US" dirty="0">
                <a:solidFill>
                  <a:prstClr val="black"/>
                </a:solidFill>
                <a:latin typeface="Gill Sans MT"/>
                <a:ea typeface="ＭＳ Ｐゴシック" charset="0"/>
                <a:cs typeface="Gill Sans MT"/>
              </a:rPr>
              <a:t>Profile somatic mutations</a:t>
            </a:r>
          </a:p>
          <a:p>
            <a:pPr marL="342900" indent="-342900" eaLnBrk="1" hangingPunct="1">
              <a:lnSpc>
                <a:spcPct val="90000"/>
              </a:lnSpc>
              <a:spcBef>
                <a:spcPct val="20000"/>
              </a:spcBef>
              <a:buFontTx/>
              <a:buChar char="•"/>
              <a:defRPr/>
            </a:pPr>
            <a:r>
              <a:rPr lang="en-US" kern="0" dirty="0" smtClean="0">
                <a:latin typeface="Gill Sans MT"/>
                <a:ea typeface="+mn-ea"/>
                <a:cs typeface="Gill Sans MT"/>
              </a:rPr>
              <a:t>Genome </a:t>
            </a:r>
            <a:r>
              <a:rPr lang="en-US" kern="0" dirty="0">
                <a:latin typeface="Gill Sans MT"/>
                <a:ea typeface="+mn-ea"/>
                <a:cs typeface="Gill Sans MT"/>
              </a:rPr>
              <a:t>assembly</a:t>
            </a:r>
          </a:p>
          <a:p>
            <a:pPr marL="342900" indent="-342900" eaLnBrk="1" hangingPunct="1">
              <a:lnSpc>
                <a:spcPct val="90000"/>
              </a:lnSpc>
              <a:spcBef>
                <a:spcPct val="20000"/>
              </a:spcBef>
              <a:buFontTx/>
              <a:buChar char="•"/>
              <a:defRPr/>
            </a:pPr>
            <a:r>
              <a:rPr lang="en-US" kern="0" dirty="0">
                <a:latin typeface="Gill Sans MT"/>
                <a:ea typeface="+mn-ea"/>
                <a:cs typeface="Gill Sans MT"/>
              </a:rPr>
              <a:t>Ancient DNA (Neanderthal)</a:t>
            </a:r>
            <a:endParaRPr lang="en-US" sz="2000" kern="0" dirty="0">
              <a:latin typeface="Gill Sans MT"/>
              <a:ea typeface="+mn-ea"/>
              <a:cs typeface="Gill Sans MT"/>
            </a:endParaRPr>
          </a:p>
          <a:p>
            <a:pPr marL="342900" indent="-342900" eaLnBrk="1" hangingPunct="1">
              <a:lnSpc>
                <a:spcPct val="90000"/>
              </a:lnSpc>
              <a:spcBef>
                <a:spcPct val="20000"/>
              </a:spcBef>
              <a:buFontTx/>
              <a:buChar char="•"/>
              <a:defRPr/>
            </a:pPr>
            <a:r>
              <a:rPr lang="en-US" kern="0" dirty="0">
                <a:latin typeface="Gill Sans MT"/>
                <a:ea typeface="+mn-ea"/>
                <a:cs typeface="Gill Sans MT"/>
              </a:rPr>
              <a:t>Pathogen discovery</a:t>
            </a:r>
          </a:p>
          <a:p>
            <a:pPr marL="342900" indent="-342900" eaLnBrk="1" hangingPunct="1">
              <a:lnSpc>
                <a:spcPct val="90000"/>
              </a:lnSpc>
              <a:spcBef>
                <a:spcPct val="20000"/>
              </a:spcBef>
              <a:buFontTx/>
              <a:buChar char="•"/>
              <a:defRPr/>
            </a:pPr>
            <a:r>
              <a:rPr lang="en-US" kern="0" dirty="0" err="1">
                <a:latin typeface="Gill Sans MT"/>
                <a:ea typeface="+mn-ea"/>
                <a:cs typeface="Gill Sans MT"/>
              </a:rPr>
              <a:t>Metagenomics</a:t>
            </a:r>
            <a:endParaRPr lang="en-US" kern="0" dirty="0">
              <a:latin typeface="Gill Sans MT"/>
              <a:ea typeface="+mn-ea"/>
              <a:cs typeface="Gill Sans MT"/>
            </a:endParaRPr>
          </a:p>
        </p:txBody>
      </p:sp>
      <p:sp>
        <p:nvSpPr>
          <p:cNvPr id="2" name="Rectangle 1"/>
          <p:cNvSpPr/>
          <p:nvPr/>
        </p:nvSpPr>
        <p:spPr>
          <a:xfrm>
            <a:off x="228600" y="838200"/>
            <a:ext cx="3657600" cy="3048000"/>
          </a:xfrm>
          <a:prstGeom prst="rect">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808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does significance means?</a:t>
            </a:r>
            <a:endParaRPr lang="en-US" dirty="0"/>
          </a:p>
        </p:txBody>
      </p:sp>
      <p:sp>
        <p:nvSpPr>
          <p:cNvPr id="3" name="Content Placeholder 2"/>
          <p:cNvSpPr>
            <a:spLocks noGrp="1"/>
          </p:cNvSpPr>
          <p:nvPr>
            <p:ph idx="1"/>
          </p:nvPr>
        </p:nvSpPr>
        <p:spPr>
          <a:xfrm>
            <a:off x="381000" y="2057400"/>
            <a:ext cx="8229600" cy="2316163"/>
          </a:xfrm>
        </p:spPr>
        <p:txBody>
          <a:bodyPr/>
          <a:lstStyle/>
          <a:p>
            <a:r>
              <a:rPr lang="en-US" dirty="0" smtClean="0"/>
              <a:t>RNA-</a:t>
            </a:r>
            <a:r>
              <a:rPr lang="en-US" dirty="0" err="1" smtClean="0"/>
              <a:t>Seq</a:t>
            </a:r>
            <a:r>
              <a:rPr lang="en-US" dirty="0" smtClean="0"/>
              <a:t>: The gene is expressed</a:t>
            </a:r>
          </a:p>
          <a:p>
            <a:r>
              <a:rPr lang="en-US" dirty="0" err="1" smtClean="0"/>
              <a:t>ChIP-Seq</a:t>
            </a:r>
            <a:r>
              <a:rPr lang="en-US" dirty="0" smtClean="0"/>
              <a:t>: Factor binds the region </a:t>
            </a:r>
          </a:p>
          <a:p>
            <a:r>
              <a:rPr lang="en-US" dirty="0" smtClean="0"/>
              <a:t>CLIP-</a:t>
            </a:r>
            <a:r>
              <a:rPr lang="en-US" dirty="0" err="1" smtClean="0"/>
              <a:t>Seq</a:t>
            </a:r>
            <a:r>
              <a:rPr lang="en-US" dirty="0" smtClean="0"/>
              <a:t>: Protein binds RNA </a:t>
            </a:r>
            <a:r>
              <a:rPr lang="en-US" dirty="0" smtClean="0"/>
              <a:t>region</a:t>
            </a:r>
            <a:endParaRPr lang="en-US" dirty="0" smtClean="0"/>
          </a:p>
        </p:txBody>
      </p:sp>
    </p:spTree>
    <p:extLst>
      <p:ext uri="{BB962C8B-B14F-4D97-AF65-F5344CB8AC3E}">
        <p14:creationId xmlns:p14="http://schemas.microsoft.com/office/powerpoint/2010/main" val="1475399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6488668"/>
            <a:ext cx="6858000" cy="369332"/>
          </a:xfrm>
          <a:prstGeom prst="rect">
            <a:avLst/>
          </a:prstGeom>
          <a:solidFill>
            <a:schemeClr val="bg1">
              <a:lumMod val="85000"/>
            </a:schemeClr>
          </a:solidFill>
        </p:spPr>
        <p:txBody>
          <a:bodyPr wrap="square" rtlCol="0">
            <a:spAutoFit/>
          </a:bodyPr>
          <a:lstStyle/>
          <a:p>
            <a:pPr algn="ctr"/>
            <a:r>
              <a:rPr lang="en-US" b="1" dirty="0" smtClean="0">
                <a:solidFill>
                  <a:srgbClr val="000000"/>
                </a:solidFill>
              </a:rPr>
              <a:t>Scripture is a method to solve this general question</a:t>
            </a:r>
          </a:p>
        </p:txBody>
      </p:sp>
      <p:sp>
        <p:nvSpPr>
          <p:cNvPr id="9" name="Rectangle 8"/>
          <p:cNvSpPr/>
          <p:nvPr/>
        </p:nvSpPr>
        <p:spPr bwMode="auto">
          <a:xfrm>
            <a:off x="5194879" y="2574847"/>
            <a:ext cx="543745" cy="15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extBox 10"/>
          <p:cNvSpPr txBox="1"/>
          <p:nvPr/>
        </p:nvSpPr>
        <p:spPr>
          <a:xfrm>
            <a:off x="3200400" y="838200"/>
            <a:ext cx="2133600" cy="381000"/>
          </a:xfrm>
          <a:prstGeom prst="rect">
            <a:avLst/>
          </a:prstGeom>
          <a:noFill/>
        </p:spPr>
        <p:txBody>
          <a:bodyPr wrap="square" rtlCol="0">
            <a:spAutoFit/>
          </a:bodyPr>
          <a:lstStyle/>
          <a:p>
            <a:r>
              <a:rPr lang="en-US" dirty="0" smtClean="0"/>
              <a:t>Short modification</a:t>
            </a:r>
            <a:endParaRPr lang="en-US" dirty="0"/>
          </a:p>
        </p:txBody>
      </p:sp>
      <p:sp>
        <p:nvSpPr>
          <p:cNvPr id="12" name="TextBox 11"/>
          <p:cNvSpPr txBox="1"/>
          <p:nvPr/>
        </p:nvSpPr>
        <p:spPr>
          <a:xfrm>
            <a:off x="3276600" y="1631373"/>
            <a:ext cx="2133600" cy="381000"/>
          </a:xfrm>
          <a:prstGeom prst="rect">
            <a:avLst/>
          </a:prstGeom>
          <a:noFill/>
        </p:spPr>
        <p:txBody>
          <a:bodyPr wrap="square" rtlCol="0">
            <a:spAutoFit/>
          </a:bodyPr>
          <a:lstStyle/>
          <a:p>
            <a:r>
              <a:rPr lang="en-US" dirty="0" smtClean="0"/>
              <a:t>Long modification</a:t>
            </a:r>
            <a:endParaRPr lang="en-US" dirty="0"/>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9873" t="17373" r="69211" b="75623"/>
          <a:stretch/>
        </p:blipFill>
        <p:spPr>
          <a:xfrm>
            <a:off x="1524000" y="1638300"/>
            <a:ext cx="1463544" cy="456495"/>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9873" t="5757" r="69211" b="88549"/>
          <a:stretch/>
        </p:blipFill>
        <p:spPr>
          <a:xfrm>
            <a:off x="1524000" y="952500"/>
            <a:ext cx="1463544" cy="371075"/>
          </a:xfrm>
          <a:prstGeom prst="rect">
            <a:avLst/>
          </a:prstGeom>
        </p:spPr>
      </p:pic>
      <p:pic>
        <p:nvPicPr>
          <p:cNvPr id="18" name="Picture 17" descr="noncosingl.png"/>
          <p:cNvPicPr>
            <a:picLocks noChangeAspect="1"/>
          </p:cNvPicPr>
          <p:nvPr/>
        </p:nvPicPr>
        <p:blipFill rotWithShape="1">
          <a:blip r:embed="rId3" cstate="print"/>
          <a:srcRect l="28074" t="21808" r="43948" b="65573"/>
          <a:stretch/>
        </p:blipFill>
        <p:spPr>
          <a:xfrm>
            <a:off x="1600200" y="2283871"/>
            <a:ext cx="1462404" cy="655498"/>
          </a:xfrm>
          <a:prstGeom prst="rect">
            <a:avLst/>
          </a:prstGeom>
        </p:spPr>
      </p:pic>
      <p:pic>
        <p:nvPicPr>
          <p:cNvPr id="17" name="Picture 16" descr="noncosingl.png"/>
          <p:cNvPicPr>
            <a:picLocks noChangeAspect="1"/>
          </p:cNvPicPr>
          <p:nvPr/>
        </p:nvPicPr>
        <p:blipFill rotWithShape="1">
          <a:blip r:embed="rId3" cstate="print"/>
          <a:srcRect t="23616" r="89591" b="72728"/>
          <a:stretch/>
        </p:blipFill>
        <p:spPr>
          <a:xfrm>
            <a:off x="1584576" y="2171700"/>
            <a:ext cx="671196" cy="234269"/>
          </a:xfrm>
          <a:prstGeom prst="rect">
            <a:avLst/>
          </a:prstGeom>
        </p:spPr>
      </p:pic>
      <p:sp>
        <p:nvSpPr>
          <p:cNvPr id="19" name="TextBox 18"/>
          <p:cNvSpPr txBox="1"/>
          <p:nvPr/>
        </p:nvSpPr>
        <p:spPr>
          <a:xfrm>
            <a:off x="3276600" y="2400300"/>
            <a:ext cx="2133600" cy="381000"/>
          </a:xfrm>
          <a:prstGeom prst="rect">
            <a:avLst/>
          </a:prstGeom>
          <a:noFill/>
        </p:spPr>
        <p:txBody>
          <a:bodyPr wrap="square" rtlCol="0">
            <a:spAutoFit/>
          </a:bodyPr>
          <a:lstStyle/>
          <a:p>
            <a:r>
              <a:rPr lang="en-US" dirty="0" smtClean="0"/>
              <a:t>Discontinuous data</a:t>
            </a:r>
            <a:endParaRPr lang="en-US" dirty="0"/>
          </a:p>
        </p:txBody>
      </p:sp>
      <p:pic>
        <p:nvPicPr>
          <p:cNvPr id="21" name="Picture 20" descr="chip_landscape.ai"/>
          <p:cNvPicPr>
            <a:picLocks noChangeAspect="1"/>
          </p:cNvPicPr>
          <p:nvPr/>
        </p:nvPicPr>
        <p:blipFill>
          <a:blip r:embed="rId4"/>
          <a:stretch>
            <a:fillRect/>
          </a:stretch>
        </p:blipFill>
        <p:spPr>
          <a:xfrm>
            <a:off x="742950" y="2895600"/>
            <a:ext cx="7486650" cy="2860752"/>
          </a:xfrm>
          <a:prstGeom prst="rect">
            <a:avLst/>
          </a:prstGeom>
        </p:spPr>
      </p:pic>
      <p:sp>
        <p:nvSpPr>
          <p:cNvPr id="3" name="Title 2"/>
          <p:cNvSpPr>
            <a:spLocks noGrp="1"/>
          </p:cNvSpPr>
          <p:nvPr>
            <p:ph type="title"/>
          </p:nvPr>
        </p:nvSpPr>
        <p:spPr/>
        <p:txBody>
          <a:bodyPr>
            <a:normAutofit/>
          </a:bodyPr>
          <a:lstStyle/>
          <a:p>
            <a:r>
              <a:rPr lang="en-US" dirty="0">
                <a:latin typeface="Gill Sans MT" pitchFamily="34" charset="0"/>
              </a:rPr>
              <a:t>How do we find peaks</a:t>
            </a:r>
            <a:r>
              <a:rPr lang="en-US" dirty="0" smtClean="0">
                <a:latin typeface="Gill Sans MT" pitchFamily="34" charset="0"/>
              </a:rPr>
              <a:t>?</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6488668"/>
            <a:ext cx="6019800" cy="369332"/>
          </a:xfrm>
          <a:prstGeom prst="rect">
            <a:avLst/>
          </a:prstGeom>
          <a:solidFill>
            <a:schemeClr val="bg1">
              <a:lumMod val="85000"/>
            </a:schemeClr>
          </a:solidFill>
        </p:spPr>
        <p:txBody>
          <a:bodyPr wrap="square" rtlCol="0">
            <a:spAutoFit/>
          </a:bodyPr>
          <a:lstStyle/>
          <a:p>
            <a:r>
              <a:rPr lang="en-US" b="1" dirty="0" smtClean="0">
                <a:solidFill>
                  <a:srgbClr val="000000"/>
                </a:solidFill>
              </a:rPr>
              <a:t>We have an efficient way to compute read count </a:t>
            </a:r>
            <a:r>
              <a:rPr lang="en-US" b="1" dirty="0" err="1" smtClean="0">
                <a:solidFill>
                  <a:srgbClr val="000000"/>
                </a:solidFill>
              </a:rPr>
              <a:t>p</a:t>
            </a:r>
            <a:r>
              <a:rPr lang="en-US" b="1" dirty="0" smtClean="0">
                <a:solidFill>
                  <a:srgbClr val="000000"/>
                </a:solidFill>
              </a:rPr>
              <a:t>-values …</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65868" b="56881"/>
          <a:stretch/>
        </p:blipFill>
        <p:spPr>
          <a:xfrm>
            <a:off x="828804" y="1783773"/>
            <a:ext cx="4895591" cy="2209800"/>
          </a:xfrm>
          <a:prstGeom prst="rect">
            <a:avLst/>
          </a:prstGeom>
        </p:spPr>
      </p:pic>
      <p:sp>
        <p:nvSpPr>
          <p:cNvPr id="7" name="Rectangle 6"/>
          <p:cNvSpPr/>
          <p:nvPr/>
        </p:nvSpPr>
        <p:spPr>
          <a:xfrm>
            <a:off x="1828800" y="2621973"/>
            <a:ext cx="2667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500" r="64049" b="94618"/>
          <a:stretch/>
        </p:blipFill>
        <p:spPr>
          <a:xfrm>
            <a:off x="762000" y="4069773"/>
            <a:ext cx="4953000" cy="42602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823" y="2090973"/>
            <a:ext cx="2623502" cy="232604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0823" y="2090973"/>
            <a:ext cx="2623502" cy="2326042"/>
          </a:xfrm>
          <a:prstGeom prst="rect">
            <a:avLst/>
          </a:prstGeom>
        </p:spPr>
      </p:pic>
      <p:cxnSp>
        <p:nvCxnSpPr>
          <p:cNvPr id="15" name="Straight Connector 14"/>
          <p:cNvCxnSpPr/>
          <p:nvPr/>
        </p:nvCxnSpPr>
        <p:spPr>
          <a:xfrm>
            <a:off x="7315200" y="2926773"/>
            <a:ext cx="0" cy="121920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010400" y="2633641"/>
            <a:ext cx="1066800" cy="369332"/>
          </a:xfrm>
          <a:prstGeom prst="rect">
            <a:avLst/>
          </a:prstGeom>
          <a:noFill/>
        </p:spPr>
        <p:txBody>
          <a:bodyPr wrap="square" rtlCol="0">
            <a:spAutoFit/>
          </a:bodyPr>
          <a:lstStyle/>
          <a:p>
            <a:r>
              <a:rPr lang="en-US" dirty="0" smtClean="0"/>
              <a:t>α=0.05</a:t>
            </a:r>
            <a:endParaRPr lang="en-US" dirty="0"/>
          </a:p>
        </p:txBody>
      </p:sp>
      <p:sp>
        <p:nvSpPr>
          <p:cNvPr id="17" name="TextBox 16"/>
          <p:cNvSpPr txBox="1"/>
          <p:nvPr/>
        </p:nvSpPr>
        <p:spPr>
          <a:xfrm>
            <a:off x="7467600" y="1859973"/>
            <a:ext cx="1356975" cy="369332"/>
          </a:xfrm>
          <a:prstGeom prst="rect">
            <a:avLst/>
          </a:prstGeom>
          <a:noFill/>
        </p:spPr>
        <p:txBody>
          <a:bodyPr wrap="none" rtlCol="0">
            <a:spAutoFit/>
          </a:bodyPr>
          <a:lstStyle/>
          <a:p>
            <a:r>
              <a:rPr lang="en-US" dirty="0" smtClean="0"/>
              <a:t>Permutation</a:t>
            </a:r>
          </a:p>
        </p:txBody>
      </p:sp>
      <p:sp>
        <p:nvSpPr>
          <p:cNvPr id="18" name="TextBox 17"/>
          <p:cNvSpPr txBox="1"/>
          <p:nvPr/>
        </p:nvSpPr>
        <p:spPr>
          <a:xfrm>
            <a:off x="7484436" y="2240973"/>
            <a:ext cx="897564" cy="369332"/>
          </a:xfrm>
          <a:prstGeom prst="rect">
            <a:avLst/>
          </a:prstGeom>
          <a:noFill/>
        </p:spPr>
        <p:txBody>
          <a:bodyPr wrap="none" rtlCol="0">
            <a:spAutoFit/>
          </a:bodyPr>
          <a:lstStyle/>
          <a:p>
            <a:r>
              <a:rPr lang="en-US" dirty="0" smtClean="0">
                <a:solidFill>
                  <a:schemeClr val="bg1">
                    <a:lumMod val="50000"/>
                  </a:schemeClr>
                </a:solidFill>
              </a:rPr>
              <a:t>Poisson</a:t>
            </a:r>
          </a:p>
        </p:txBody>
      </p:sp>
      <p:sp>
        <p:nvSpPr>
          <p:cNvPr id="5" name="Title 4"/>
          <p:cNvSpPr>
            <a:spLocks noGrp="1"/>
          </p:cNvSpPr>
          <p:nvPr>
            <p:ph type="title"/>
          </p:nvPr>
        </p:nvSpPr>
        <p:spPr/>
        <p:txBody>
          <a:bodyPr>
            <a:normAutofit/>
          </a:bodyPr>
          <a:lstStyle/>
          <a:p>
            <a:r>
              <a:rPr lang="en-US" dirty="0">
                <a:latin typeface="Gill Sans MT" pitchFamily="34" charset="0"/>
              </a:rPr>
              <a:t>Our </a:t>
            </a:r>
            <a:r>
              <a:rPr lang="en-US" dirty="0" smtClean="0">
                <a:latin typeface="Gill Sans MT" pitchFamily="34" charset="0"/>
              </a:rPr>
              <a:t>approach</a:t>
            </a:r>
            <a:endParaRPr lang="en-US" dirty="0"/>
          </a:p>
        </p:txBody>
      </p:sp>
    </p:spTree>
    <p:extLst>
      <p:ext uri="{BB962C8B-B14F-4D97-AF65-F5344CB8AC3E}">
        <p14:creationId xmlns:p14="http://schemas.microsoft.com/office/powerpoint/2010/main" val="1569727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4800" y="6477000"/>
            <a:ext cx="8305800" cy="369332"/>
          </a:xfrm>
          <a:prstGeom prst="rect">
            <a:avLst/>
          </a:prstGeom>
          <a:solidFill>
            <a:schemeClr val="bg1">
              <a:lumMod val="85000"/>
            </a:schemeClr>
          </a:solidFill>
        </p:spPr>
        <p:txBody>
          <a:bodyPr wrap="square" rtlCol="0">
            <a:spAutoFit/>
          </a:bodyPr>
          <a:lstStyle/>
          <a:p>
            <a:pPr algn="ctr"/>
            <a:r>
              <a:rPr lang="en-US" b="1" dirty="0" smtClean="0">
                <a:solidFill>
                  <a:srgbClr val="000000"/>
                </a:solidFill>
                <a:latin typeface="Gill Sans MT" pitchFamily="34" charset="0"/>
              </a:rPr>
              <a:t>We need to correct for multiple hypothesis testing</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50000" b="50000"/>
          <a:stretch/>
        </p:blipFill>
        <p:spPr>
          <a:xfrm>
            <a:off x="2341287" y="1066800"/>
            <a:ext cx="4592913" cy="4800600"/>
          </a:xfrm>
          <a:prstGeom prst="rect">
            <a:avLst/>
          </a:prstGeom>
        </p:spPr>
      </p:pic>
      <p:sp>
        <p:nvSpPr>
          <p:cNvPr id="9" name="TextBox 8"/>
          <p:cNvSpPr txBox="1"/>
          <p:nvPr/>
        </p:nvSpPr>
        <p:spPr>
          <a:xfrm>
            <a:off x="4160641" y="5407223"/>
            <a:ext cx="2590800" cy="307777"/>
          </a:xfrm>
          <a:prstGeom prst="rect">
            <a:avLst/>
          </a:prstGeom>
          <a:noFill/>
        </p:spPr>
        <p:txBody>
          <a:bodyPr wrap="square" rtlCol="0">
            <a:spAutoFit/>
          </a:bodyPr>
          <a:lstStyle/>
          <a:p>
            <a:pPr algn="ctr"/>
            <a:r>
              <a:rPr lang="en-US" sz="1400" b="1" dirty="0" smtClean="0">
                <a:latin typeface="Gill Sans MT" pitchFamily="34" charset="0"/>
              </a:rPr>
              <a:t>Expected ~150,000,000 bases</a:t>
            </a:r>
            <a:endParaRPr lang="en-US" sz="1400" b="1" dirty="0">
              <a:latin typeface="Gill Sans MT" pitchFamily="34" charset="0"/>
            </a:endParaRPr>
          </a:p>
        </p:txBody>
      </p:sp>
      <p:sp>
        <p:nvSpPr>
          <p:cNvPr id="10" name="Rectangle 9"/>
          <p:cNvSpPr/>
          <p:nvPr/>
        </p:nvSpPr>
        <p:spPr>
          <a:xfrm>
            <a:off x="4038600" y="5257800"/>
            <a:ext cx="2743200" cy="4572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r>
              <a:rPr lang="en-US" dirty="0">
                <a:latin typeface="Gill Sans MT" pitchFamily="34" charset="0"/>
              </a:rPr>
              <a:t>The genome is large,  many things happen by </a:t>
            </a:r>
            <a:r>
              <a:rPr lang="en-US" dirty="0" smtClean="0">
                <a:latin typeface="Gill Sans MT" pitchFamily="34" charset="0"/>
              </a:rPr>
              <a:t>chance</a:t>
            </a:r>
            <a:endParaRPr lang="en-US" dirty="0"/>
          </a:p>
        </p:txBody>
      </p:sp>
    </p:spTree>
    <p:extLst>
      <p:ext uri="{BB962C8B-B14F-4D97-AF65-F5344CB8AC3E}">
        <p14:creationId xmlns:p14="http://schemas.microsoft.com/office/powerpoint/2010/main" val="1997632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0909" r="50921"/>
          <a:stretch/>
        </p:blipFill>
        <p:spPr>
          <a:xfrm>
            <a:off x="2362200" y="855393"/>
            <a:ext cx="4648200" cy="4859607"/>
          </a:xfrm>
          <a:prstGeom prst="rect">
            <a:avLst/>
          </a:prstGeom>
        </p:spPr>
      </p:pic>
      <p:sp>
        <p:nvSpPr>
          <p:cNvPr id="5" name="TextBox 4"/>
          <p:cNvSpPr txBox="1"/>
          <p:nvPr/>
        </p:nvSpPr>
        <p:spPr>
          <a:xfrm>
            <a:off x="685800" y="6211669"/>
            <a:ext cx="8153400" cy="646331"/>
          </a:xfrm>
          <a:prstGeom prst="rect">
            <a:avLst/>
          </a:prstGeom>
          <a:solidFill>
            <a:schemeClr val="bg1">
              <a:lumMod val="85000"/>
            </a:schemeClr>
          </a:solidFill>
        </p:spPr>
        <p:txBody>
          <a:bodyPr wrap="square" rtlCol="0">
            <a:spAutoFit/>
          </a:bodyPr>
          <a:lstStyle/>
          <a:p>
            <a:pPr algn="ctr"/>
            <a:r>
              <a:rPr lang="en-US" b="1" dirty="0" err="1" smtClean="0">
                <a:solidFill>
                  <a:srgbClr val="000000"/>
                </a:solidFill>
              </a:rPr>
              <a:t>Bonferroni</a:t>
            </a:r>
            <a:r>
              <a:rPr lang="en-US" b="1" dirty="0" smtClean="0">
                <a:solidFill>
                  <a:srgbClr val="000000"/>
                </a:solidFill>
              </a:rPr>
              <a:t> corrects the number of hits but misses many true hits because its too conservative – How do we get more power?</a:t>
            </a:r>
            <a:endParaRPr lang="en-US" b="1" dirty="0">
              <a:solidFill>
                <a:srgbClr val="000000"/>
              </a:solidFill>
            </a:endParaRPr>
          </a:p>
        </p:txBody>
      </p:sp>
      <p:sp>
        <p:nvSpPr>
          <p:cNvPr id="10" name="TextBox 9"/>
          <p:cNvSpPr txBox="1"/>
          <p:nvPr/>
        </p:nvSpPr>
        <p:spPr>
          <a:xfrm>
            <a:off x="3657600" y="5334000"/>
            <a:ext cx="3276600" cy="307777"/>
          </a:xfrm>
          <a:prstGeom prst="rect">
            <a:avLst/>
          </a:prstGeom>
          <a:noFill/>
        </p:spPr>
        <p:txBody>
          <a:bodyPr wrap="square" rtlCol="0">
            <a:spAutoFit/>
          </a:bodyPr>
          <a:lstStyle/>
          <a:p>
            <a:pPr algn="ctr"/>
            <a:r>
              <a:rPr lang="en-US" sz="1400" b="1" dirty="0" smtClean="0">
                <a:latin typeface="Gill Sans MT" pitchFamily="34" charset="0"/>
              </a:rPr>
              <a:t>Correction factor 3,000,000,000</a:t>
            </a:r>
            <a:endParaRPr lang="en-US" sz="1400" b="1" dirty="0">
              <a:latin typeface="Gill Sans MT" pitchFamily="34" charset="0"/>
            </a:endParaRPr>
          </a:p>
        </p:txBody>
      </p:sp>
      <p:sp>
        <p:nvSpPr>
          <p:cNvPr id="6" name="Title 5"/>
          <p:cNvSpPr>
            <a:spLocks noGrp="1"/>
          </p:cNvSpPr>
          <p:nvPr>
            <p:ph type="title"/>
          </p:nvPr>
        </p:nvSpPr>
        <p:spPr/>
        <p:txBody>
          <a:bodyPr>
            <a:normAutofit/>
          </a:bodyPr>
          <a:lstStyle/>
          <a:p>
            <a:r>
              <a:rPr lang="en-US" dirty="0" err="1">
                <a:latin typeface="Gill Sans MT" pitchFamily="34" charset="0"/>
              </a:rPr>
              <a:t>Bonferroni</a:t>
            </a:r>
            <a:r>
              <a:rPr lang="en-US" dirty="0">
                <a:latin typeface="Gill Sans MT" pitchFamily="34" charset="0"/>
              </a:rPr>
              <a:t> correction is way to </a:t>
            </a:r>
            <a:r>
              <a:rPr lang="en-US" dirty="0" smtClean="0">
                <a:latin typeface="Gill Sans MT" pitchFamily="34" charset="0"/>
              </a:rPr>
              <a:t>conservative</a:t>
            </a:r>
            <a:endParaRPr lang="en-US" dirty="0"/>
          </a:p>
        </p:txBody>
      </p:sp>
    </p:spTree>
    <p:extLst>
      <p:ext uri="{BB962C8B-B14F-4D97-AF65-F5344CB8AC3E}">
        <p14:creationId xmlns:p14="http://schemas.microsoft.com/office/powerpoint/2010/main" val="23685403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1981200"/>
            <a:ext cx="4572000" cy="1754327"/>
          </a:xfrm>
          <a:prstGeom prst="rect">
            <a:avLst/>
          </a:prstGeom>
        </p:spPr>
        <p:txBody>
          <a:bodyPr wrap="square">
            <a:spAutoFit/>
          </a:bodyPr>
          <a:lstStyle/>
          <a:p>
            <a:r>
              <a:rPr lang="en-US" dirty="0" smtClean="0"/>
              <a:t>Given a region of size </a:t>
            </a:r>
            <a:r>
              <a:rPr lang="en-US" dirty="0" err="1" smtClean="0"/>
              <a:t>w</a:t>
            </a:r>
            <a:r>
              <a:rPr lang="en-US" dirty="0" smtClean="0"/>
              <a:t> and an observed read count </a:t>
            </a:r>
            <a:r>
              <a:rPr lang="en-US" dirty="0" err="1" smtClean="0"/>
              <a:t>n</a:t>
            </a:r>
            <a:r>
              <a:rPr lang="en-US" dirty="0" smtClean="0"/>
              <a:t>. What is the probability that one or more of the 3x10</a:t>
            </a:r>
            <a:r>
              <a:rPr lang="en-US" baseline="30000" dirty="0" smtClean="0"/>
              <a:t>9 </a:t>
            </a:r>
            <a:r>
              <a:rPr lang="en-US" dirty="0" smtClean="0"/>
              <a:t>regions of size </a:t>
            </a:r>
            <a:r>
              <a:rPr lang="en-US" dirty="0" err="1" smtClean="0"/>
              <a:t>w</a:t>
            </a:r>
            <a:r>
              <a:rPr lang="en-US" dirty="0" smtClean="0"/>
              <a:t> has read count &gt;= </a:t>
            </a:r>
            <a:r>
              <a:rPr lang="en-US" dirty="0" err="1" smtClean="0"/>
              <a:t>n</a:t>
            </a:r>
            <a:r>
              <a:rPr lang="en-US" dirty="0" smtClean="0"/>
              <a:t> under the null distribution?</a:t>
            </a:r>
          </a:p>
          <a:p>
            <a:endParaRPr lang="en-US" dirty="0" smtClean="0"/>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r="8112"/>
          <a:stretch>
            <a:fillRect/>
          </a:stretch>
        </p:blipFill>
        <p:spPr>
          <a:xfrm>
            <a:off x="381000" y="1710764"/>
            <a:ext cx="3276600" cy="2938029"/>
          </a:xfrm>
          <a:prstGeom prst="rect">
            <a:avLst/>
          </a:prstGeom>
        </p:spPr>
      </p:pic>
      <p:sp>
        <p:nvSpPr>
          <p:cNvPr id="11" name="TextBox 10"/>
          <p:cNvSpPr txBox="1"/>
          <p:nvPr/>
        </p:nvSpPr>
        <p:spPr>
          <a:xfrm>
            <a:off x="228600" y="4648200"/>
            <a:ext cx="2791337" cy="369332"/>
          </a:xfrm>
          <a:prstGeom prst="rect">
            <a:avLst/>
          </a:prstGeom>
          <a:noFill/>
        </p:spPr>
        <p:txBody>
          <a:bodyPr wrap="none" rtlCol="0">
            <a:spAutoFit/>
          </a:bodyPr>
          <a:lstStyle/>
          <a:p>
            <a:r>
              <a:rPr lang="en-US" dirty="0" smtClean="0"/>
              <a:t>Count distribution (Poisson)</a:t>
            </a:r>
            <a:endParaRPr lang="en-US" dirty="0"/>
          </a:p>
        </p:txBody>
      </p:sp>
      <p:sp>
        <p:nvSpPr>
          <p:cNvPr id="12" name="TextBox 11"/>
          <p:cNvSpPr txBox="1"/>
          <p:nvPr/>
        </p:nvSpPr>
        <p:spPr>
          <a:xfrm>
            <a:off x="2590800" y="914400"/>
            <a:ext cx="2344212" cy="369332"/>
          </a:xfrm>
          <a:prstGeom prst="rect">
            <a:avLst/>
          </a:prstGeom>
          <a:noFill/>
        </p:spPr>
        <p:txBody>
          <a:bodyPr wrap="none" rtlCol="0">
            <a:spAutoFit/>
          </a:bodyPr>
          <a:lstStyle/>
          <a:p>
            <a:r>
              <a:rPr lang="en-US" dirty="0" smtClean="0"/>
              <a:t>Max Count distribution</a:t>
            </a:r>
            <a:endParaRPr lang="en-US" dirty="0"/>
          </a:p>
        </p:txBody>
      </p:sp>
      <p:sp>
        <p:nvSpPr>
          <p:cNvPr id="16" name="TextBox 15"/>
          <p:cNvSpPr txBox="1"/>
          <p:nvPr/>
        </p:nvSpPr>
        <p:spPr>
          <a:xfrm>
            <a:off x="1752600" y="1295400"/>
            <a:ext cx="1066800" cy="369332"/>
          </a:xfrm>
          <a:prstGeom prst="rect">
            <a:avLst/>
          </a:prstGeom>
          <a:noFill/>
        </p:spPr>
        <p:txBody>
          <a:bodyPr wrap="square" rtlCol="0">
            <a:spAutoFit/>
          </a:bodyPr>
          <a:lstStyle/>
          <a:p>
            <a:r>
              <a:rPr lang="en-US" dirty="0" smtClean="0">
                <a:solidFill>
                  <a:srgbClr val="FF0000"/>
                </a:solidFill>
              </a:rPr>
              <a:t>α=0.05</a:t>
            </a:r>
            <a:endParaRPr lang="en-US" dirty="0">
              <a:solidFill>
                <a:srgbClr val="FF0000"/>
              </a:solidFill>
            </a:endParaRPr>
          </a:p>
        </p:txBody>
      </p:sp>
      <p:cxnSp>
        <p:nvCxnSpPr>
          <p:cNvPr id="15" name="Straight Connector 14"/>
          <p:cNvCxnSpPr/>
          <p:nvPr/>
        </p:nvCxnSpPr>
        <p:spPr>
          <a:xfrm>
            <a:off x="2057400" y="1817132"/>
            <a:ext cx="0" cy="2526268"/>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72000" y="3810000"/>
            <a:ext cx="4572000" cy="1477328"/>
          </a:xfrm>
          <a:prstGeom prst="rect">
            <a:avLst/>
          </a:prstGeom>
          <a:noFill/>
        </p:spPr>
        <p:txBody>
          <a:bodyPr wrap="square" rtlCol="0">
            <a:spAutoFit/>
          </a:bodyPr>
          <a:lstStyle/>
          <a:p>
            <a:r>
              <a:rPr lang="en-US" dirty="0" smtClean="0"/>
              <a:t>We could go back to our permutations and compute an FWER: </a:t>
            </a:r>
            <a:r>
              <a:rPr lang="en-US" b="1" dirty="0" smtClean="0"/>
              <a:t>max of the genome-wide distributions of same sized </a:t>
            </a:r>
            <a:r>
              <a:rPr lang="en-US" b="1" dirty="0" err="1" smtClean="0"/>
              <a:t>region</a:t>
            </a:r>
            <a:r>
              <a:rPr lang="en-US" dirty="0" err="1" smtClean="0"/>
              <a:t>)</a:t>
            </a:r>
            <a:r>
              <a:rPr lang="en-US" dirty="0" err="1" smtClean="0">
                <a:sym typeface="Wingdings" pitchFamily="2" charset="2"/>
              </a:rPr>
              <a:t></a:t>
            </a:r>
            <a:endParaRPr lang="en-US" dirty="0" smtClean="0">
              <a:sym typeface="Wingdings" pitchFamily="2" charset="2"/>
            </a:endParaRPr>
          </a:p>
          <a:p>
            <a:r>
              <a:rPr lang="en-US" dirty="0" smtClean="0">
                <a:sym typeface="Wingdings" pitchFamily="2" charset="2"/>
              </a:rPr>
              <a:t>but really really really slow!!!</a:t>
            </a:r>
          </a:p>
          <a:p>
            <a:endParaRPr lang="en-US" dirty="0"/>
          </a:p>
        </p:txBody>
      </p:sp>
      <p:cxnSp>
        <p:nvCxnSpPr>
          <p:cNvPr id="21" name="Straight Connector 20"/>
          <p:cNvCxnSpPr/>
          <p:nvPr/>
        </p:nvCxnSpPr>
        <p:spPr>
          <a:xfrm>
            <a:off x="2819400" y="1817132"/>
            <a:ext cx="0" cy="2526268"/>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14600" y="1295400"/>
            <a:ext cx="1295400" cy="369332"/>
          </a:xfrm>
          <a:prstGeom prst="rect">
            <a:avLst/>
          </a:prstGeom>
          <a:noFill/>
        </p:spPr>
        <p:txBody>
          <a:bodyPr wrap="square" rtlCol="0">
            <a:spAutoFit/>
          </a:bodyPr>
          <a:lstStyle/>
          <a:p>
            <a:r>
              <a:rPr lang="en-US" dirty="0" smtClean="0">
                <a:solidFill>
                  <a:srgbClr val="0000FF"/>
                </a:solidFill>
              </a:rPr>
              <a:t>α</a:t>
            </a:r>
            <a:r>
              <a:rPr lang="en-US" baseline="-25000" dirty="0" smtClean="0">
                <a:solidFill>
                  <a:srgbClr val="0000FF"/>
                </a:solidFill>
              </a:rPr>
              <a:t>FWER</a:t>
            </a:r>
            <a:r>
              <a:rPr lang="en-US" dirty="0" smtClean="0">
                <a:solidFill>
                  <a:srgbClr val="0000FF"/>
                </a:solidFill>
              </a:rPr>
              <a:t>=0.05</a:t>
            </a:r>
            <a:endParaRPr lang="en-US" dirty="0">
              <a:solidFill>
                <a:srgbClr val="0000FF"/>
              </a:solidFill>
            </a:endParaRPr>
          </a:p>
        </p:txBody>
      </p:sp>
      <p:grpSp>
        <p:nvGrpSpPr>
          <p:cNvPr id="18" name="Group 17"/>
          <p:cNvGrpSpPr/>
          <p:nvPr/>
        </p:nvGrpSpPr>
        <p:grpSpPr>
          <a:xfrm>
            <a:off x="381000" y="1600200"/>
            <a:ext cx="3276600" cy="3057490"/>
            <a:chOff x="381000" y="1600200"/>
            <a:chExt cx="3276600" cy="305749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752600"/>
              <a:ext cx="3276600" cy="2905090"/>
            </a:xfrm>
            <a:prstGeom prst="rect">
              <a:avLst/>
            </a:prstGeom>
          </p:spPr>
        </p:pic>
        <p:sp>
          <p:nvSpPr>
            <p:cNvPr id="17" name="TextBox 16"/>
            <p:cNvSpPr txBox="1"/>
            <p:nvPr/>
          </p:nvSpPr>
          <p:spPr>
            <a:xfrm>
              <a:off x="2286000" y="1600200"/>
              <a:ext cx="304800" cy="369332"/>
            </a:xfrm>
            <a:prstGeom prst="rect">
              <a:avLst/>
            </a:prstGeom>
            <a:solidFill>
              <a:schemeClr val="bg1"/>
            </a:solidFill>
          </p:spPr>
          <p:txBody>
            <a:bodyPr wrap="square" rtlCol="0">
              <a:spAutoFit/>
            </a:bodyPr>
            <a:lstStyle/>
            <a:p>
              <a:endParaRPr lang="en-US" dirty="0"/>
            </a:p>
          </p:txBody>
        </p:sp>
      </p:grpSp>
      <p:sp>
        <p:nvSpPr>
          <p:cNvPr id="4" name="Title 3"/>
          <p:cNvSpPr>
            <a:spLocks noGrp="1"/>
          </p:cNvSpPr>
          <p:nvPr>
            <p:ph type="title"/>
          </p:nvPr>
        </p:nvSpPr>
        <p:spPr/>
        <p:txBody>
          <a:bodyPr>
            <a:normAutofit/>
          </a:bodyPr>
          <a:lstStyle/>
          <a:p>
            <a:r>
              <a:rPr lang="en-US" dirty="0">
                <a:latin typeface="Gill Sans MT" pitchFamily="34" charset="0"/>
              </a:rPr>
              <a:t>Controlling FWER </a:t>
            </a:r>
            <a:endParaRPr lang="en-US" dirty="0"/>
          </a:p>
        </p:txBody>
      </p:sp>
    </p:spTree>
    <p:extLst>
      <p:ext uri="{BB962C8B-B14F-4D97-AF65-F5344CB8AC3E}">
        <p14:creationId xmlns:p14="http://schemas.microsoft.com/office/powerpoint/2010/main" val="2168112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4800" y="2907268"/>
            <a:ext cx="4572000" cy="1754327"/>
          </a:xfrm>
          <a:prstGeom prst="rect">
            <a:avLst/>
          </a:prstGeom>
        </p:spPr>
        <p:txBody>
          <a:bodyPr>
            <a:spAutoFit/>
          </a:bodyPr>
          <a:lstStyle/>
          <a:p>
            <a:r>
              <a:rPr lang="en-US" dirty="0" smtClean="0"/>
              <a:t>Thankfully, </a:t>
            </a:r>
            <a:r>
              <a:rPr lang="en-US" dirty="0"/>
              <a:t>the </a:t>
            </a:r>
            <a:r>
              <a:rPr lang="en-US" b="1" i="1" dirty="0"/>
              <a:t>Scan Distribution</a:t>
            </a:r>
            <a:r>
              <a:rPr lang="en-US" dirty="0"/>
              <a:t> </a:t>
            </a:r>
            <a:r>
              <a:rPr lang="en-US" dirty="0" smtClean="0"/>
              <a:t>computes </a:t>
            </a:r>
            <a:r>
              <a:rPr lang="en-US" dirty="0"/>
              <a:t>a closed form for this </a:t>
            </a:r>
            <a:r>
              <a:rPr lang="en-US" dirty="0" smtClean="0"/>
              <a:t>distribution.</a:t>
            </a:r>
          </a:p>
          <a:p>
            <a:endParaRPr lang="en-US" dirty="0" smtClean="0">
              <a:sym typeface="Wingdings" pitchFamily="2" charset="2"/>
            </a:endParaRPr>
          </a:p>
          <a:p>
            <a:r>
              <a:rPr lang="en-US" dirty="0" smtClean="0">
                <a:sym typeface="Wingdings" pitchFamily="2" charset="2"/>
              </a:rPr>
              <a:t>ACCOUNTS for dependency of overlapping windows thus more powerful!</a:t>
            </a:r>
            <a:endParaRPr lang="en-US" dirty="0" smtClean="0"/>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017832"/>
            <a:ext cx="3565865" cy="293802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17239"/>
            <a:ext cx="3565865" cy="2938029"/>
          </a:xfrm>
          <a:prstGeom prst="rect">
            <a:avLst/>
          </a:prstGeom>
        </p:spPr>
      </p:pic>
      <p:cxnSp>
        <p:nvCxnSpPr>
          <p:cNvPr id="5" name="Straight Connector 4"/>
          <p:cNvCxnSpPr/>
          <p:nvPr/>
        </p:nvCxnSpPr>
        <p:spPr>
          <a:xfrm>
            <a:off x="2057400" y="3112532"/>
            <a:ext cx="0" cy="2526268"/>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752600" y="2743200"/>
            <a:ext cx="1066800" cy="369332"/>
          </a:xfrm>
          <a:prstGeom prst="rect">
            <a:avLst/>
          </a:prstGeom>
          <a:noFill/>
        </p:spPr>
        <p:txBody>
          <a:bodyPr wrap="square" rtlCol="0">
            <a:spAutoFit/>
          </a:bodyPr>
          <a:lstStyle/>
          <a:p>
            <a:r>
              <a:rPr lang="en-US" dirty="0" smtClean="0"/>
              <a:t>α=0.05</a:t>
            </a:r>
            <a:endParaRPr lang="en-US" dirty="0"/>
          </a:p>
        </p:txBody>
      </p:sp>
      <p:cxnSp>
        <p:nvCxnSpPr>
          <p:cNvPr id="7" name="Straight Connector 6"/>
          <p:cNvCxnSpPr/>
          <p:nvPr/>
        </p:nvCxnSpPr>
        <p:spPr>
          <a:xfrm>
            <a:off x="2819400" y="3112532"/>
            <a:ext cx="0" cy="2526268"/>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14600" y="2743200"/>
            <a:ext cx="1371600" cy="369332"/>
          </a:xfrm>
          <a:prstGeom prst="rect">
            <a:avLst/>
          </a:prstGeom>
          <a:noFill/>
        </p:spPr>
        <p:txBody>
          <a:bodyPr wrap="square" rtlCol="0">
            <a:spAutoFit/>
          </a:bodyPr>
          <a:lstStyle/>
          <a:p>
            <a:r>
              <a:rPr lang="en-US" dirty="0" smtClean="0"/>
              <a:t>α</a:t>
            </a:r>
            <a:r>
              <a:rPr lang="en-US" baseline="-25000" dirty="0" smtClean="0"/>
              <a:t>FWER</a:t>
            </a:r>
            <a:r>
              <a:rPr lang="en-US" dirty="0" smtClean="0"/>
              <a:t>=0.05</a:t>
            </a:r>
            <a:endParaRPr lang="en-US" dirty="0"/>
          </a:p>
        </p:txBody>
      </p:sp>
      <p:sp>
        <p:nvSpPr>
          <p:cNvPr id="12" name="TextBox 11"/>
          <p:cNvSpPr txBox="1"/>
          <p:nvPr/>
        </p:nvSpPr>
        <p:spPr>
          <a:xfrm>
            <a:off x="228600" y="5955268"/>
            <a:ext cx="2036623" cy="369332"/>
          </a:xfrm>
          <a:prstGeom prst="rect">
            <a:avLst/>
          </a:prstGeom>
          <a:noFill/>
        </p:spPr>
        <p:txBody>
          <a:bodyPr wrap="none" rtlCol="0">
            <a:spAutoFit/>
          </a:bodyPr>
          <a:lstStyle/>
          <a:p>
            <a:r>
              <a:rPr lang="en-US" dirty="0" smtClean="0">
                <a:solidFill>
                  <a:srgbClr val="7F7F7F"/>
                </a:solidFill>
              </a:rPr>
              <a:t>Poisson distribution</a:t>
            </a:r>
            <a:endParaRPr lang="en-US" dirty="0">
              <a:solidFill>
                <a:srgbClr val="7F7F7F"/>
              </a:solidFill>
            </a:endParaRPr>
          </a:p>
        </p:txBody>
      </p:sp>
      <p:sp>
        <p:nvSpPr>
          <p:cNvPr id="15" name="TextBox 14"/>
          <p:cNvSpPr txBox="1"/>
          <p:nvPr/>
        </p:nvSpPr>
        <p:spPr>
          <a:xfrm>
            <a:off x="2514600" y="2297668"/>
            <a:ext cx="1757325" cy="369332"/>
          </a:xfrm>
          <a:prstGeom prst="rect">
            <a:avLst/>
          </a:prstGeom>
          <a:noFill/>
        </p:spPr>
        <p:txBody>
          <a:bodyPr wrap="none" rtlCol="0">
            <a:spAutoFit/>
          </a:bodyPr>
          <a:lstStyle/>
          <a:p>
            <a:r>
              <a:rPr lang="en-US" dirty="0" smtClean="0">
                <a:solidFill>
                  <a:srgbClr val="7F7F7F"/>
                </a:solidFill>
              </a:rPr>
              <a:t>Scan distribution</a:t>
            </a:r>
            <a:endParaRPr lang="en-US" dirty="0">
              <a:solidFill>
                <a:srgbClr val="7F7F7F"/>
              </a:solidFill>
            </a:endParaRPr>
          </a:p>
        </p:txBody>
      </p:sp>
      <p:sp>
        <p:nvSpPr>
          <p:cNvPr id="16" name="TextBox 15"/>
          <p:cNvSpPr txBox="1"/>
          <p:nvPr/>
        </p:nvSpPr>
        <p:spPr>
          <a:xfrm>
            <a:off x="228600" y="762000"/>
            <a:ext cx="8305800" cy="923330"/>
          </a:xfrm>
          <a:prstGeom prst="rect">
            <a:avLst/>
          </a:prstGeom>
          <a:noFill/>
        </p:spPr>
        <p:txBody>
          <a:bodyPr wrap="square" rtlCol="0">
            <a:spAutoFit/>
          </a:bodyPr>
          <a:lstStyle/>
          <a:p>
            <a:pPr>
              <a:buFont typeface="Arial"/>
              <a:buChar char="•"/>
            </a:pPr>
            <a:r>
              <a:rPr lang="en-US" dirty="0" smtClean="0"/>
              <a:t> Is the observed number of read counts over our region of interest high? </a:t>
            </a:r>
          </a:p>
          <a:p>
            <a:pPr>
              <a:buFont typeface="Arial"/>
              <a:buChar char="•"/>
            </a:pPr>
            <a:r>
              <a:rPr lang="en-US" dirty="0" smtClean="0"/>
              <a:t> Given a set of Geiger counts across a region find clusters of high radioactivity</a:t>
            </a:r>
          </a:p>
          <a:p>
            <a:pPr>
              <a:buFont typeface="Arial"/>
              <a:buChar char="•"/>
            </a:pPr>
            <a:r>
              <a:rPr lang="en-US" dirty="0" smtClean="0"/>
              <a:t> Are there time intervals where assembly line errors are high?</a:t>
            </a:r>
          </a:p>
        </p:txBody>
      </p:sp>
      <p:sp>
        <p:nvSpPr>
          <p:cNvPr id="9" name="Title 8"/>
          <p:cNvSpPr>
            <a:spLocks noGrp="1"/>
          </p:cNvSpPr>
          <p:nvPr>
            <p:ph type="title"/>
          </p:nvPr>
        </p:nvSpPr>
        <p:spPr/>
        <p:txBody>
          <a:bodyPr>
            <a:normAutofit/>
          </a:bodyPr>
          <a:lstStyle/>
          <a:p>
            <a:r>
              <a:rPr lang="en-US" dirty="0">
                <a:latin typeface="Gill Sans MT" pitchFamily="34" charset="0"/>
              </a:rPr>
              <a:t>Scan distribution, an old </a:t>
            </a:r>
            <a:r>
              <a:rPr lang="en-US" dirty="0" smtClean="0">
                <a:latin typeface="Gill Sans MT" pitchFamily="34" charset="0"/>
              </a:rPr>
              <a:t>problem</a:t>
            </a:r>
            <a:endParaRPr lang="en-US" dirty="0"/>
          </a:p>
        </p:txBody>
      </p:sp>
    </p:spTree>
    <p:extLst>
      <p:ext uri="{BB962C8B-B14F-4D97-AF65-F5344CB8AC3E}">
        <p14:creationId xmlns:p14="http://schemas.microsoft.com/office/powerpoint/2010/main" val="2168112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rpkm.pdf"/>
          <p:cNvPicPr>
            <a:picLocks noChangeAspect="1"/>
          </p:cNvPicPr>
          <p:nvPr/>
        </p:nvPicPr>
        <p:blipFill>
          <a:blip r:embed="rId2"/>
          <a:srcRect l="15817" t="38055" r="16601" b="51111"/>
          <a:stretch>
            <a:fillRect/>
          </a:stretch>
        </p:blipFill>
        <p:spPr>
          <a:xfrm>
            <a:off x="515815" y="3048000"/>
            <a:ext cx="7713785" cy="1600200"/>
          </a:xfrm>
          <a:prstGeom prst="rect">
            <a:avLst/>
          </a:prstGeom>
        </p:spPr>
      </p:pic>
      <p:sp>
        <p:nvSpPr>
          <p:cNvPr id="19" name="TextBox 18"/>
          <p:cNvSpPr txBox="1"/>
          <p:nvPr/>
        </p:nvSpPr>
        <p:spPr>
          <a:xfrm>
            <a:off x="351347" y="914401"/>
            <a:ext cx="8106853" cy="646331"/>
          </a:xfrm>
          <a:prstGeom prst="rect">
            <a:avLst/>
          </a:prstGeom>
          <a:noFill/>
        </p:spPr>
        <p:txBody>
          <a:bodyPr wrap="square" rtlCol="0">
            <a:spAutoFit/>
          </a:bodyPr>
          <a:lstStyle/>
          <a:p>
            <a:r>
              <a:rPr lang="en-US" dirty="0" smtClean="0"/>
              <a:t>The probability of observing </a:t>
            </a:r>
            <a:r>
              <a:rPr lang="en-US" dirty="0" err="1" smtClean="0"/>
              <a:t>k</a:t>
            </a:r>
            <a:r>
              <a:rPr lang="en-US" dirty="0" smtClean="0"/>
              <a:t> reads on a window of size </a:t>
            </a:r>
            <a:r>
              <a:rPr lang="en-US" dirty="0" err="1" smtClean="0"/>
              <a:t>w</a:t>
            </a:r>
            <a:r>
              <a:rPr lang="en-US" dirty="0" smtClean="0"/>
              <a:t> in a genome  of size L given a total of N reads can be approximated by (</a:t>
            </a:r>
            <a:r>
              <a:rPr lang="en-US" dirty="0" err="1" smtClean="0"/>
              <a:t>Alm</a:t>
            </a:r>
            <a:r>
              <a:rPr lang="en-US" dirty="0" smtClean="0"/>
              <a:t> 1983):</a:t>
            </a:r>
            <a:endParaRPr lang="en-US" dirty="0"/>
          </a:p>
        </p:txBody>
      </p:sp>
      <p:sp>
        <p:nvSpPr>
          <p:cNvPr id="20" name="TextBox 19"/>
          <p:cNvSpPr txBox="1"/>
          <p:nvPr/>
        </p:nvSpPr>
        <p:spPr>
          <a:xfrm>
            <a:off x="351347" y="2401669"/>
            <a:ext cx="8106853" cy="369332"/>
          </a:xfrm>
          <a:prstGeom prst="rect">
            <a:avLst/>
          </a:prstGeom>
          <a:noFill/>
        </p:spPr>
        <p:txBody>
          <a:bodyPr wrap="square" rtlCol="0">
            <a:spAutoFit/>
          </a:bodyPr>
          <a:lstStyle/>
          <a:p>
            <a:r>
              <a:rPr lang="en-US" dirty="0" smtClean="0"/>
              <a:t>where</a:t>
            </a:r>
            <a:endParaRPr lang="en-US" dirty="0"/>
          </a:p>
        </p:txBody>
      </p:sp>
      <p:sp>
        <p:nvSpPr>
          <p:cNvPr id="21" name="TextBox 20"/>
          <p:cNvSpPr txBox="1"/>
          <p:nvPr/>
        </p:nvSpPr>
        <p:spPr>
          <a:xfrm>
            <a:off x="914400" y="6211669"/>
            <a:ext cx="7027588" cy="646331"/>
          </a:xfrm>
          <a:prstGeom prst="rect">
            <a:avLst/>
          </a:prstGeom>
          <a:solidFill>
            <a:schemeClr val="bg1">
              <a:lumMod val="85000"/>
            </a:schemeClr>
          </a:solidFill>
        </p:spPr>
        <p:txBody>
          <a:bodyPr wrap="square" rtlCol="0">
            <a:spAutoFit/>
          </a:bodyPr>
          <a:lstStyle/>
          <a:p>
            <a:pPr algn="ctr"/>
            <a:r>
              <a:rPr lang="en-US" b="1" dirty="0" smtClean="0">
                <a:solidFill>
                  <a:srgbClr val="000000"/>
                </a:solidFill>
              </a:rPr>
              <a:t>The scan </a:t>
            </a:r>
            <a:r>
              <a:rPr lang="en-US" b="1" dirty="0" smtClean="0">
                <a:solidFill>
                  <a:srgbClr val="000000"/>
                </a:solidFill>
                <a:cs typeface="Gill Sans"/>
              </a:rPr>
              <a:t>distribution</a:t>
            </a:r>
            <a:r>
              <a:rPr lang="en-US" b="1" dirty="0" smtClean="0">
                <a:solidFill>
                  <a:srgbClr val="000000"/>
                </a:solidFill>
              </a:rPr>
              <a:t> gives a  computationally very efficient way to estimate the FWER </a:t>
            </a:r>
            <a:endParaRPr lang="en-US" b="1" dirty="0">
              <a:solidFill>
                <a:srgbClr val="000000"/>
              </a:solidFill>
            </a:endParaRPr>
          </a:p>
        </p:txBody>
      </p:sp>
      <p:pic>
        <p:nvPicPr>
          <p:cNvPr id="11" name="Picture 10" descr="rpkm.pdf"/>
          <p:cNvPicPr>
            <a:picLocks noChangeAspect="1"/>
          </p:cNvPicPr>
          <p:nvPr/>
        </p:nvPicPr>
        <p:blipFill>
          <a:blip r:embed="rId3"/>
          <a:srcRect l="25556" t="34445" r="24117" b="62222"/>
          <a:stretch>
            <a:fillRect/>
          </a:stretch>
        </p:blipFill>
        <p:spPr>
          <a:xfrm>
            <a:off x="863600" y="1621971"/>
            <a:ext cx="7442200" cy="637902"/>
          </a:xfrm>
          <a:prstGeom prst="rect">
            <a:avLst/>
          </a:prstGeom>
        </p:spPr>
      </p:pic>
      <p:sp>
        <p:nvSpPr>
          <p:cNvPr id="2" name="Title 1"/>
          <p:cNvSpPr>
            <a:spLocks noGrp="1"/>
          </p:cNvSpPr>
          <p:nvPr>
            <p:ph type="title"/>
          </p:nvPr>
        </p:nvSpPr>
        <p:spPr/>
        <p:txBody>
          <a:bodyPr>
            <a:normAutofit/>
          </a:bodyPr>
          <a:lstStyle/>
          <a:p>
            <a:r>
              <a:rPr lang="en-US" dirty="0">
                <a:latin typeface="Gill Sans MT" pitchFamily="34" charset="0"/>
              </a:rPr>
              <a:t>Scan distribution for a Poisson </a:t>
            </a:r>
            <a:r>
              <a:rPr lang="en-US" dirty="0" smtClean="0">
                <a:latin typeface="Gill Sans MT" pitchFamily="34" charset="0"/>
              </a:rPr>
              <a:t>process</a:t>
            </a:r>
            <a:endParaRPr lang="en-US" dirty="0"/>
          </a:p>
        </p:txBody>
      </p:sp>
    </p:spTree>
    <p:extLst>
      <p:ext uri="{BB962C8B-B14F-4D97-AF65-F5344CB8AC3E}">
        <p14:creationId xmlns:p14="http://schemas.microsoft.com/office/powerpoint/2010/main" val="21681125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0627" t="50799"/>
          <a:stretch/>
        </p:blipFill>
        <p:spPr>
          <a:xfrm>
            <a:off x="1967114" y="609600"/>
            <a:ext cx="5123538" cy="5336600"/>
          </a:xfrm>
          <a:prstGeom prst="rect">
            <a:avLst/>
          </a:prstGeom>
        </p:spPr>
      </p:pic>
      <p:sp>
        <p:nvSpPr>
          <p:cNvPr id="4" name="TextBox 3"/>
          <p:cNvSpPr txBox="1"/>
          <p:nvPr/>
        </p:nvSpPr>
        <p:spPr>
          <a:xfrm>
            <a:off x="685800" y="6211669"/>
            <a:ext cx="8153400" cy="646331"/>
          </a:xfrm>
          <a:prstGeom prst="rect">
            <a:avLst/>
          </a:prstGeom>
          <a:solidFill>
            <a:schemeClr val="bg1">
              <a:lumMod val="85000"/>
            </a:schemeClr>
          </a:solidFill>
        </p:spPr>
        <p:txBody>
          <a:bodyPr wrap="square" rtlCol="0">
            <a:spAutoFit/>
          </a:bodyPr>
          <a:lstStyle/>
          <a:p>
            <a:pPr algn="ctr"/>
            <a:r>
              <a:rPr lang="en-US" b="1" dirty="0" smtClean="0">
                <a:solidFill>
                  <a:srgbClr val="000000"/>
                </a:solidFill>
                <a:latin typeface="Gill Sans MT" pitchFamily="34" charset="0"/>
              </a:rPr>
              <a:t>By utilizing the dependency of overlapping windows we have greater power, while still controlling the same genome-wide false positive rate.</a:t>
            </a:r>
            <a:endParaRPr lang="en-US" b="1" dirty="0">
              <a:solidFill>
                <a:srgbClr val="000000"/>
              </a:solidFill>
              <a:latin typeface="Gill Sans MT" pitchFamily="34" charset="0"/>
            </a:endParaRPr>
          </a:p>
        </p:txBody>
      </p:sp>
    </p:spTree>
    <p:extLst>
      <p:ext uri="{BB962C8B-B14F-4D97-AF65-F5344CB8AC3E}">
        <p14:creationId xmlns:p14="http://schemas.microsoft.com/office/powerpoint/2010/main" val="13948295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lIISegmentation.ai"/>
          <p:cNvPicPr>
            <a:picLocks noChangeAspect="1"/>
          </p:cNvPicPr>
          <p:nvPr/>
        </p:nvPicPr>
        <p:blipFill>
          <a:blip r:embed="rId2"/>
          <a:srcRect b="51189"/>
          <a:stretch>
            <a:fillRect/>
          </a:stretch>
        </p:blipFill>
        <p:spPr>
          <a:xfrm>
            <a:off x="0" y="1840497"/>
            <a:ext cx="9144000" cy="1042403"/>
          </a:xfrm>
          <a:prstGeom prst="rect">
            <a:avLst/>
          </a:prstGeom>
        </p:spPr>
      </p:pic>
      <p:sp>
        <p:nvSpPr>
          <p:cNvPr id="5" name="TextBox 4"/>
          <p:cNvSpPr txBox="1"/>
          <p:nvPr/>
        </p:nvSpPr>
        <p:spPr>
          <a:xfrm>
            <a:off x="114300" y="1460500"/>
            <a:ext cx="2048007" cy="369332"/>
          </a:xfrm>
          <a:prstGeom prst="rect">
            <a:avLst/>
          </a:prstGeom>
          <a:noFill/>
        </p:spPr>
        <p:txBody>
          <a:bodyPr wrap="none" rtlCol="0">
            <a:spAutoFit/>
          </a:bodyPr>
          <a:lstStyle/>
          <a:p>
            <a:r>
              <a:rPr lang="en-US" dirty="0" smtClean="0"/>
              <a:t>Example : </a:t>
            </a:r>
            <a:r>
              <a:rPr lang="en-US" dirty="0" err="1" smtClean="0"/>
              <a:t>PolII</a:t>
            </a:r>
            <a:r>
              <a:rPr lang="en-US" dirty="0" smtClean="0"/>
              <a:t> </a:t>
            </a:r>
            <a:r>
              <a:rPr lang="en-US" dirty="0" err="1" smtClean="0"/>
              <a:t>ChIP</a:t>
            </a:r>
            <a:endParaRPr lang="en-US" dirty="0"/>
          </a:p>
        </p:txBody>
      </p:sp>
      <p:cxnSp>
        <p:nvCxnSpPr>
          <p:cNvPr id="51" name="Straight Connector 50"/>
          <p:cNvCxnSpPr/>
          <p:nvPr/>
        </p:nvCxnSpPr>
        <p:spPr>
          <a:xfrm>
            <a:off x="436880" y="3021330"/>
            <a:ext cx="8669020" cy="1588"/>
          </a:xfrm>
          <a:prstGeom prst="line">
            <a:avLst/>
          </a:prstGeom>
          <a:ln w="38100" cmpd="sng">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01980" y="3173730"/>
            <a:ext cx="8357870" cy="1588"/>
          </a:xfrm>
          <a:prstGeom prst="line">
            <a:avLst/>
          </a:prstGeom>
          <a:ln w="38100" cap="sq" cmpd="sng">
            <a:solidFill>
              <a:schemeClr val="tx1"/>
            </a:solidFill>
            <a:prstDash val="dash"/>
            <a:round/>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844800" y="3950018"/>
            <a:ext cx="469900" cy="1588"/>
          </a:xfrm>
          <a:prstGeom prst="line">
            <a:avLst/>
          </a:prstGeom>
          <a:ln w="381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984500" y="4102418"/>
            <a:ext cx="228600" cy="1588"/>
          </a:xfrm>
          <a:prstGeom prst="line">
            <a:avLst/>
          </a:prstGeom>
          <a:ln w="38100" cap="sq" cmpd="sng">
            <a:solidFill>
              <a:srgbClr val="FF0000"/>
            </a:solidFill>
            <a:prstDash val="dash"/>
            <a:round/>
          </a:ln>
        </p:spPr>
        <p:style>
          <a:lnRef idx="2">
            <a:schemeClr val="accent1"/>
          </a:lnRef>
          <a:fillRef idx="0">
            <a:schemeClr val="accent1"/>
          </a:fillRef>
          <a:effectRef idx="1">
            <a:schemeClr val="accent1"/>
          </a:effectRef>
          <a:fontRef idx="minor">
            <a:schemeClr val="tx1"/>
          </a:fontRef>
        </p:style>
      </p:cxnSp>
      <p:sp>
        <p:nvSpPr>
          <p:cNvPr id="113" name="Down Arrow 112"/>
          <p:cNvSpPr/>
          <p:nvPr/>
        </p:nvSpPr>
        <p:spPr>
          <a:xfrm>
            <a:off x="3716020" y="3335020"/>
            <a:ext cx="822960" cy="514986"/>
          </a:xfrm>
          <a:prstGeom prst="downArrow">
            <a:avLst/>
          </a:prstGeom>
          <a:ln/>
        </p:spPr>
        <p:style>
          <a:lnRef idx="1">
            <a:schemeClr val="accent1"/>
          </a:lnRef>
          <a:fillRef idx="3">
            <a:schemeClr val="accent1"/>
          </a:fillRef>
          <a:effectRef idx="2">
            <a:schemeClr val="accent1"/>
          </a:effectRef>
          <a:fontRef idx="minor">
            <a:schemeClr val="lt1"/>
          </a:fontRef>
        </p:style>
      </p:sp>
      <p:sp>
        <p:nvSpPr>
          <p:cNvPr id="115" name="TextBox 114"/>
          <p:cNvSpPr txBox="1"/>
          <p:nvPr/>
        </p:nvSpPr>
        <p:spPr>
          <a:xfrm>
            <a:off x="4914900" y="3327400"/>
            <a:ext cx="4152900" cy="646331"/>
          </a:xfrm>
          <a:prstGeom prst="rect">
            <a:avLst/>
          </a:prstGeom>
          <a:noFill/>
        </p:spPr>
        <p:txBody>
          <a:bodyPr wrap="square" rtlCol="0">
            <a:spAutoFit/>
          </a:bodyPr>
          <a:lstStyle/>
          <a:p>
            <a:r>
              <a:rPr lang="en-US" dirty="0" smtClean="0"/>
              <a:t>Significant windows using the FWER corrected </a:t>
            </a:r>
            <a:r>
              <a:rPr lang="en-US" dirty="0" err="1" smtClean="0"/>
              <a:t>p</a:t>
            </a:r>
            <a:r>
              <a:rPr lang="en-US" dirty="0" smtClean="0"/>
              <a:t>-value</a:t>
            </a:r>
          </a:p>
        </p:txBody>
      </p:sp>
      <p:sp>
        <p:nvSpPr>
          <p:cNvPr id="116" name="Rectangle 115"/>
          <p:cNvSpPr/>
          <p:nvPr/>
        </p:nvSpPr>
        <p:spPr>
          <a:xfrm>
            <a:off x="2844800" y="4813300"/>
            <a:ext cx="469900" cy="1651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Down Arrow 116"/>
          <p:cNvSpPr/>
          <p:nvPr/>
        </p:nvSpPr>
        <p:spPr>
          <a:xfrm>
            <a:off x="3716020" y="4234814"/>
            <a:ext cx="822960" cy="514986"/>
          </a:xfrm>
          <a:prstGeom prst="downArrow">
            <a:avLst/>
          </a:prstGeom>
          <a:ln/>
        </p:spPr>
        <p:style>
          <a:lnRef idx="1">
            <a:schemeClr val="accent1"/>
          </a:lnRef>
          <a:fillRef idx="3">
            <a:schemeClr val="accent1"/>
          </a:fillRef>
          <a:effectRef idx="2">
            <a:schemeClr val="accent1"/>
          </a:effectRef>
          <a:fontRef idx="minor">
            <a:schemeClr val="lt1"/>
          </a:fontRef>
        </p:style>
      </p:sp>
      <p:sp>
        <p:nvSpPr>
          <p:cNvPr id="118" name="TextBox 117"/>
          <p:cNvSpPr txBox="1"/>
          <p:nvPr/>
        </p:nvSpPr>
        <p:spPr>
          <a:xfrm>
            <a:off x="4572000" y="4234814"/>
            <a:ext cx="775949" cy="369332"/>
          </a:xfrm>
          <a:prstGeom prst="rect">
            <a:avLst/>
          </a:prstGeom>
          <a:noFill/>
        </p:spPr>
        <p:txBody>
          <a:bodyPr wrap="none" rtlCol="0">
            <a:spAutoFit/>
          </a:bodyPr>
          <a:lstStyle/>
          <a:p>
            <a:r>
              <a:rPr lang="en-US" dirty="0" smtClean="0"/>
              <a:t>Merge</a:t>
            </a:r>
          </a:p>
        </p:txBody>
      </p:sp>
      <p:sp>
        <p:nvSpPr>
          <p:cNvPr id="119" name="Rectangle 118"/>
          <p:cNvSpPr/>
          <p:nvPr/>
        </p:nvSpPr>
        <p:spPr>
          <a:xfrm>
            <a:off x="2971800" y="5689600"/>
            <a:ext cx="241300" cy="1651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Down Arrow 119"/>
          <p:cNvSpPr/>
          <p:nvPr/>
        </p:nvSpPr>
        <p:spPr>
          <a:xfrm>
            <a:off x="3728720" y="5111114"/>
            <a:ext cx="822960" cy="514986"/>
          </a:xfrm>
          <a:prstGeom prst="downArrow">
            <a:avLst/>
          </a:prstGeom>
          <a:ln/>
        </p:spPr>
        <p:style>
          <a:lnRef idx="1">
            <a:schemeClr val="accent1"/>
          </a:lnRef>
          <a:fillRef idx="3">
            <a:schemeClr val="accent1"/>
          </a:fillRef>
          <a:effectRef idx="2">
            <a:schemeClr val="accent1"/>
          </a:effectRef>
          <a:fontRef idx="minor">
            <a:schemeClr val="lt1"/>
          </a:fontRef>
        </p:style>
      </p:sp>
      <p:sp>
        <p:nvSpPr>
          <p:cNvPr id="121" name="TextBox 120"/>
          <p:cNvSpPr txBox="1"/>
          <p:nvPr/>
        </p:nvSpPr>
        <p:spPr>
          <a:xfrm>
            <a:off x="4584700" y="5111114"/>
            <a:ext cx="615222" cy="369332"/>
          </a:xfrm>
          <a:prstGeom prst="rect">
            <a:avLst/>
          </a:prstGeom>
          <a:noFill/>
        </p:spPr>
        <p:txBody>
          <a:bodyPr wrap="none" rtlCol="0">
            <a:spAutoFit/>
          </a:bodyPr>
          <a:lstStyle/>
          <a:p>
            <a:r>
              <a:rPr lang="en-US" dirty="0" smtClean="0"/>
              <a:t>Trim</a:t>
            </a:r>
          </a:p>
        </p:txBody>
      </p:sp>
      <p:cxnSp>
        <p:nvCxnSpPr>
          <p:cNvPr id="21" name="Straight Connector 20"/>
          <p:cNvCxnSpPr/>
          <p:nvPr/>
        </p:nvCxnSpPr>
        <p:spPr>
          <a:xfrm>
            <a:off x="3568700" y="3950018"/>
            <a:ext cx="1193800" cy="1588"/>
          </a:xfrm>
          <a:prstGeom prst="line">
            <a:avLst/>
          </a:prstGeom>
          <a:ln w="381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708400" y="4102418"/>
            <a:ext cx="1054100" cy="1588"/>
          </a:xfrm>
          <a:prstGeom prst="line">
            <a:avLst/>
          </a:prstGeom>
          <a:ln w="38100" cap="sq" cmpd="sng">
            <a:solidFill>
              <a:srgbClr val="FF0000"/>
            </a:solidFill>
            <a:prstDash val="dash"/>
            <a:round/>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3581400" y="4813300"/>
            <a:ext cx="1181100" cy="1651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3619500" y="5689600"/>
            <a:ext cx="1054100" cy="1651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txBox="1">
            <a:spLocks/>
          </p:cNvSpPr>
          <p:nvPr/>
        </p:nvSpPr>
        <p:spPr bwMode="auto">
          <a:xfrm>
            <a:off x="152400" y="228600"/>
            <a:ext cx="9144000" cy="457200"/>
          </a:xfrm>
          <a:prstGeom prst="rect">
            <a:avLst/>
          </a:prstGeom>
          <a:noFill/>
          <a:ln w="9525">
            <a:noFill/>
            <a:miter lim="800000"/>
            <a:headEnd/>
            <a:tailEnd/>
          </a:ln>
        </p:spPr>
        <p:txBody>
          <a:bodyPr anchor="ctr"/>
          <a:lstStyle/>
          <a:p>
            <a:pPr fontAlgn="auto">
              <a:spcAft>
                <a:spcPts val="0"/>
              </a:spcAft>
              <a:defRPr/>
            </a:pPr>
            <a:r>
              <a:rPr lang="en-US" sz="2400" dirty="0" smtClean="0"/>
              <a:t>Segmentation method for contiguous regions</a:t>
            </a:r>
            <a:endParaRPr lang="en-US" sz="2400" dirty="0">
              <a:latin typeface="Gill Sans MT" pitchFamily="34" charset="0"/>
            </a:endParaRPr>
          </a:p>
        </p:txBody>
      </p:sp>
      <p:sp>
        <p:nvSpPr>
          <p:cNvPr id="23" name="TextBox 22"/>
          <p:cNvSpPr txBox="1"/>
          <p:nvPr/>
        </p:nvSpPr>
        <p:spPr>
          <a:xfrm>
            <a:off x="3048000" y="6248400"/>
            <a:ext cx="2133918" cy="369332"/>
          </a:xfrm>
          <a:prstGeom prst="rect">
            <a:avLst/>
          </a:prstGeom>
          <a:noFill/>
        </p:spPr>
        <p:txBody>
          <a:bodyPr wrap="none" rtlCol="0">
            <a:spAutoFit/>
          </a:bodyPr>
          <a:lstStyle/>
          <a:p>
            <a:r>
              <a:rPr lang="en-US" b="1" dirty="0" smtClean="0">
                <a:solidFill>
                  <a:srgbClr val="FF0000"/>
                </a:solidFill>
              </a:rPr>
              <a:t>But, which window?</a:t>
            </a:r>
            <a:endParaRPr lang="en-US" b="1" dirty="0">
              <a:solidFill>
                <a:srgbClr val="FF0000"/>
              </a:solidFill>
            </a:endParaRPr>
          </a:p>
        </p:txBody>
      </p:sp>
    </p:spTree>
    <p:extLst>
      <p:ext uri="{BB962C8B-B14F-4D97-AF65-F5344CB8AC3E}">
        <p14:creationId xmlns:p14="http://schemas.microsoft.com/office/powerpoint/2010/main" val="3136533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strips(upRight)">
                                      <p:cBhvr>
                                        <p:cTn id="7" dur="3000"/>
                                        <p:tgtEl>
                                          <p:spTgt spid="51"/>
                                        </p:tgtEl>
                                      </p:cBhvr>
                                    </p:animEffect>
                                  </p:childTnLst>
                                </p:cTn>
                              </p:par>
                              <p:par>
                                <p:cTn id="8" presetID="18" presetClass="entr" presetSubtype="3"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strips(upRight)">
                                      <p:cBhvr>
                                        <p:cTn id="10" dur="30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1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21"/>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animBg="1"/>
      <p:bldP spid="118" grpId="0"/>
      <p:bldP spid="119" grpId="0" animBg="1"/>
      <p:bldP spid="121" grpId="0"/>
      <p:bldP spid="41" grpId="0" animBg="1"/>
      <p:bldP spid="42" grpId="0" animBg="1"/>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2"/>
          <p:cNvPicPr>
            <a:picLocks noChangeAspect="1" noChangeArrowheads="1"/>
          </p:cNvPicPr>
          <p:nvPr/>
        </p:nvPicPr>
        <p:blipFill>
          <a:blip r:embed="rId2" cstate="print"/>
          <a:srcRect/>
          <a:stretch>
            <a:fillRect/>
          </a:stretch>
        </p:blipFill>
        <p:spPr bwMode="auto">
          <a:xfrm>
            <a:off x="1998663" y="1565275"/>
            <a:ext cx="2057400" cy="1273175"/>
          </a:xfrm>
          <a:prstGeom prst="rect">
            <a:avLst/>
          </a:prstGeom>
          <a:noFill/>
          <a:ln w="12700">
            <a:noFill/>
            <a:miter lim="800000"/>
            <a:headEnd/>
            <a:tailEnd/>
          </a:ln>
        </p:spPr>
      </p:pic>
      <p:sp>
        <p:nvSpPr>
          <p:cNvPr id="16" name="Rectangle 5"/>
          <p:cNvSpPr>
            <a:spLocks/>
          </p:cNvSpPr>
          <p:nvPr/>
        </p:nvSpPr>
        <p:spPr bwMode="auto">
          <a:xfrm>
            <a:off x="6851651" y="1066800"/>
            <a:ext cx="1409700" cy="631825"/>
          </a:xfrm>
          <a:prstGeom prst="rect">
            <a:avLst/>
          </a:prstGeom>
          <a:noFill/>
          <a:ln w="12700" cap="flat">
            <a:noFill/>
            <a:miter lim="800000"/>
            <a:headEnd type="none" w="med" len="med"/>
            <a:tailEnd type="none" w="med" len="med"/>
          </a:ln>
        </p:spPr>
        <p:txBody>
          <a:bodyPr lIns="0" tIns="0" rIns="0" bIns="0" anchor="ctr"/>
          <a:lstStyle/>
          <a:p>
            <a:pPr>
              <a:lnSpc>
                <a:spcPct val="80000"/>
              </a:lnSpc>
              <a:defRPr/>
            </a:pPr>
            <a:r>
              <a:rPr lang="en-US" sz="2400" dirty="0">
                <a:solidFill>
                  <a:srgbClr val="3344AA"/>
                </a:solidFill>
                <a:latin typeface="+mn-lt"/>
                <a:ea typeface="Gill Sans" pitchFamily="-65" charset="0"/>
                <a:cs typeface="Gill Sans" pitchFamily="-65" charset="0"/>
              </a:rPr>
              <a:t>Sequenced reads</a:t>
            </a:r>
          </a:p>
        </p:txBody>
      </p:sp>
      <p:grpSp>
        <p:nvGrpSpPr>
          <p:cNvPr id="17" name="Group 6"/>
          <p:cNvGrpSpPr>
            <a:grpSpLocks/>
          </p:cNvGrpSpPr>
          <p:nvPr/>
        </p:nvGrpSpPr>
        <p:grpSpPr bwMode="auto">
          <a:xfrm>
            <a:off x="6731001" y="1870075"/>
            <a:ext cx="1652587" cy="841375"/>
            <a:chOff x="0" y="0"/>
            <a:chExt cx="1736" cy="883"/>
          </a:xfrm>
        </p:grpSpPr>
        <p:sp>
          <p:nvSpPr>
            <p:cNvPr id="19" name="Line 7"/>
            <p:cNvSpPr>
              <a:spLocks noChangeShapeType="1"/>
            </p:cNvSpPr>
            <p:nvPr/>
          </p:nvSpPr>
          <p:spPr bwMode="auto">
            <a:xfrm>
              <a:off x="183" y="6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1" name="Line 8"/>
            <p:cNvSpPr>
              <a:spLocks noChangeShapeType="1"/>
            </p:cNvSpPr>
            <p:nvPr/>
          </p:nvSpPr>
          <p:spPr bwMode="auto">
            <a:xfrm>
              <a:off x="400" y="20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2" name="Line 9"/>
            <p:cNvSpPr>
              <a:spLocks noChangeShapeType="1"/>
            </p:cNvSpPr>
            <p:nvPr/>
          </p:nvSpPr>
          <p:spPr bwMode="auto">
            <a:xfrm>
              <a:off x="272" y="14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3" name="Line 10"/>
            <p:cNvSpPr>
              <a:spLocks noChangeShapeType="1"/>
            </p:cNvSpPr>
            <p:nvPr/>
          </p:nvSpPr>
          <p:spPr bwMode="auto">
            <a:xfrm>
              <a:off x="312" y="30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4" name="Line 11"/>
            <p:cNvSpPr>
              <a:spLocks noChangeShapeType="1"/>
            </p:cNvSpPr>
            <p:nvPr/>
          </p:nvSpPr>
          <p:spPr bwMode="auto">
            <a:xfrm>
              <a:off x="489" y="11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5" name="Line 12"/>
            <p:cNvSpPr>
              <a:spLocks noChangeShapeType="1"/>
            </p:cNvSpPr>
            <p:nvPr/>
          </p:nvSpPr>
          <p:spPr bwMode="auto">
            <a:xfrm>
              <a:off x="560" y="28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7" name="Line 13"/>
            <p:cNvSpPr>
              <a:spLocks noChangeShapeType="1"/>
            </p:cNvSpPr>
            <p:nvPr/>
          </p:nvSpPr>
          <p:spPr bwMode="auto">
            <a:xfrm>
              <a:off x="137" y="223"/>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8" name="Line 14"/>
            <p:cNvSpPr>
              <a:spLocks noChangeShapeType="1"/>
            </p:cNvSpPr>
            <p:nvPr/>
          </p:nvSpPr>
          <p:spPr bwMode="auto">
            <a:xfrm>
              <a:off x="560" y="3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9" name="Line 15"/>
            <p:cNvSpPr>
              <a:spLocks noChangeShapeType="1"/>
            </p:cNvSpPr>
            <p:nvPr/>
          </p:nvSpPr>
          <p:spPr bwMode="auto">
            <a:xfrm>
              <a:off x="649" y="20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0" name="Line 16"/>
            <p:cNvSpPr>
              <a:spLocks noChangeShapeType="1"/>
            </p:cNvSpPr>
            <p:nvPr/>
          </p:nvSpPr>
          <p:spPr bwMode="auto">
            <a:xfrm>
              <a:off x="752" y="12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1" name="Line 17"/>
            <p:cNvSpPr>
              <a:spLocks noChangeShapeType="1"/>
            </p:cNvSpPr>
            <p:nvPr/>
          </p:nvSpPr>
          <p:spPr bwMode="auto">
            <a:xfrm>
              <a:off x="967" y="42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2" name="Line 18"/>
            <p:cNvSpPr>
              <a:spLocks noChangeShapeType="1"/>
            </p:cNvSpPr>
            <p:nvPr/>
          </p:nvSpPr>
          <p:spPr bwMode="auto">
            <a:xfrm>
              <a:off x="640" y="39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3" name="Line 19"/>
            <p:cNvSpPr>
              <a:spLocks noChangeShapeType="1"/>
            </p:cNvSpPr>
            <p:nvPr/>
          </p:nvSpPr>
          <p:spPr bwMode="auto">
            <a:xfrm>
              <a:off x="400" y="40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4" name="Line 20"/>
            <p:cNvSpPr>
              <a:spLocks noChangeShapeType="1"/>
            </p:cNvSpPr>
            <p:nvPr/>
          </p:nvSpPr>
          <p:spPr bwMode="auto">
            <a:xfrm>
              <a:off x="137" y="36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5" name="Line 21"/>
            <p:cNvSpPr>
              <a:spLocks noChangeShapeType="1"/>
            </p:cNvSpPr>
            <p:nvPr/>
          </p:nvSpPr>
          <p:spPr bwMode="auto">
            <a:xfrm>
              <a:off x="0" y="297"/>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6" name="Line 22"/>
            <p:cNvSpPr>
              <a:spLocks noChangeShapeType="1"/>
            </p:cNvSpPr>
            <p:nvPr/>
          </p:nvSpPr>
          <p:spPr bwMode="auto">
            <a:xfrm>
              <a:off x="927" y="3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7" name="Line 23"/>
            <p:cNvSpPr>
              <a:spLocks noChangeShapeType="1"/>
            </p:cNvSpPr>
            <p:nvPr/>
          </p:nvSpPr>
          <p:spPr bwMode="auto">
            <a:xfrm>
              <a:off x="1144" y="177"/>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8" name="Line 24"/>
            <p:cNvSpPr>
              <a:spLocks noChangeShapeType="1"/>
            </p:cNvSpPr>
            <p:nvPr/>
          </p:nvSpPr>
          <p:spPr bwMode="auto">
            <a:xfrm>
              <a:off x="1016" y="11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9" name="Line 25"/>
            <p:cNvSpPr>
              <a:spLocks noChangeShapeType="1"/>
            </p:cNvSpPr>
            <p:nvPr/>
          </p:nvSpPr>
          <p:spPr bwMode="auto">
            <a:xfrm>
              <a:off x="1056" y="27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0" name="Line 26"/>
            <p:cNvSpPr>
              <a:spLocks noChangeShapeType="1"/>
            </p:cNvSpPr>
            <p:nvPr/>
          </p:nvSpPr>
          <p:spPr bwMode="auto">
            <a:xfrm>
              <a:off x="1232" y="8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1" name="Line 27"/>
            <p:cNvSpPr>
              <a:spLocks noChangeShapeType="1"/>
            </p:cNvSpPr>
            <p:nvPr/>
          </p:nvSpPr>
          <p:spPr bwMode="auto">
            <a:xfrm>
              <a:off x="1304" y="24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2" name="Line 28"/>
            <p:cNvSpPr>
              <a:spLocks noChangeShapeType="1"/>
            </p:cNvSpPr>
            <p:nvPr/>
          </p:nvSpPr>
          <p:spPr bwMode="auto">
            <a:xfrm>
              <a:off x="881" y="19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3" name="Line 29"/>
            <p:cNvSpPr>
              <a:spLocks noChangeShapeType="1"/>
            </p:cNvSpPr>
            <p:nvPr/>
          </p:nvSpPr>
          <p:spPr bwMode="auto">
            <a:xfrm>
              <a:off x="1304" y="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4" name="Line 30"/>
            <p:cNvSpPr>
              <a:spLocks noChangeShapeType="1"/>
            </p:cNvSpPr>
            <p:nvPr/>
          </p:nvSpPr>
          <p:spPr bwMode="auto">
            <a:xfrm>
              <a:off x="1392" y="16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5" name="Line 31"/>
            <p:cNvSpPr>
              <a:spLocks noChangeShapeType="1"/>
            </p:cNvSpPr>
            <p:nvPr/>
          </p:nvSpPr>
          <p:spPr bwMode="auto">
            <a:xfrm>
              <a:off x="1496" y="88"/>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6" name="Line 32"/>
            <p:cNvSpPr>
              <a:spLocks noChangeShapeType="1"/>
            </p:cNvSpPr>
            <p:nvPr/>
          </p:nvSpPr>
          <p:spPr bwMode="auto">
            <a:xfrm>
              <a:off x="1559" y="27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7" name="Line 33"/>
            <p:cNvSpPr>
              <a:spLocks noChangeShapeType="1"/>
            </p:cNvSpPr>
            <p:nvPr/>
          </p:nvSpPr>
          <p:spPr bwMode="auto">
            <a:xfrm>
              <a:off x="1384" y="36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8" name="Line 34"/>
            <p:cNvSpPr>
              <a:spLocks noChangeShapeType="1"/>
            </p:cNvSpPr>
            <p:nvPr/>
          </p:nvSpPr>
          <p:spPr bwMode="auto">
            <a:xfrm>
              <a:off x="1144" y="368"/>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9" name="Line 35"/>
            <p:cNvSpPr>
              <a:spLocks noChangeShapeType="1"/>
            </p:cNvSpPr>
            <p:nvPr/>
          </p:nvSpPr>
          <p:spPr bwMode="auto">
            <a:xfrm>
              <a:off x="881" y="337"/>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0" name="Line 36"/>
            <p:cNvSpPr>
              <a:spLocks noChangeShapeType="1"/>
            </p:cNvSpPr>
            <p:nvPr/>
          </p:nvSpPr>
          <p:spPr bwMode="auto">
            <a:xfrm>
              <a:off x="792" y="263"/>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1" name="Line 37"/>
            <p:cNvSpPr>
              <a:spLocks noChangeShapeType="1"/>
            </p:cNvSpPr>
            <p:nvPr/>
          </p:nvSpPr>
          <p:spPr bwMode="auto">
            <a:xfrm>
              <a:off x="240" y="726"/>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2" name="Line 38"/>
            <p:cNvSpPr>
              <a:spLocks noChangeShapeType="1"/>
            </p:cNvSpPr>
            <p:nvPr/>
          </p:nvSpPr>
          <p:spPr bwMode="auto">
            <a:xfrm>
              <a:off x="449" y="47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3" name="Line 39"/>
            <p:cNvSpPr>
              <a:spLocks noChangeShapeType="1"/>
            </p:cNvSpPr>
            <p:nvPr/>
          </p:nvSpPr>
          <p:spPr bwMode="auto">
            <a:xfrm>
              <a:off x="200" y="62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4" name="Line 40"/>
            <p:cNvSpPr>
              <a:spLocks noChangeShapeType="1"/>
            </p:cNvSpPr>
            <p:nvPr/>
          </p:nvSpPr>
          <p:spPr bwMode="auto">
            <a:xfrm>
              <a:off x="375" y="55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5" name="Line 41"/>
            <p:cNvSpPr>
              <a:spLocks noChangeShapeType="1"/>
            </p:cNvSpPr>
            <p:nvPr/>
          </p:nvSpPr>
          <p:spPr bwMode="auto">
            <a:xfrm>
              <a:off x="649" y="87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6" name="Line 42"/>
            <p:cNvSpPr>
              <a:spLocks noChangeShapeType="1"/>
            </p:cNvSpPr>
            <p:nvPr/>
          </p:nvSpPr>
          <p:spPr bwMode="auto">
            <a:xfrm>
              <a:off x="320" y="83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7" name="Line 43"/>
            <p:cNvSpPr>
              <a:spLocks noChangeShapeType="1"/>
            </p:cNvSpPr>
            <p:nvPr/>
          </p:nvSpPr>
          <p:spPr bwMode="auto">
            <a:xfrm>
              <a:off x="720" y="47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8" name="Line 44"/>
            <p:cNvSpPr>
              <a:spLocks noChangeShapeType="1"/>
            </p:cNvSpPr>
            <p:nvPr/>
          </p:nvSpPr>
          <p:spPr bwMode="auto">
            <a:xfrm>
              <a:off x="640" y="55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9" name="Line 45"/>
            <p:cNvSpPr>
              <a:spLocks noChangeShapeType="1"/>
            </p:cNvSpPr>
            <p:nvPr/>
          </p:nvSpPr>
          <p:spPr bwMode="auto">
            <a:xfrm>
              <a:off x="735" y="71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0" name="Line 46"/>
            <p:cNvSpPr>
              <a:spLocks noChangeShapeType="1"/>
            </p:cNvSpPr>
            <p:nvPr/>
          </p:nvSpPr>
          <p:spPr bwMode="auto">
            <a:xfrm>
              <a:off x="560" y="63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1" name="Line 47"/>
            <p:cNvSpPr>
              <a:spLocks noChangeShapeType="1"/>
            </p:cNvSpPr>
            <p:nvPr/>
          </p:nvSpPr>
          <p:spPr bwMode="auto">
            <a:xfrm>
              <a:off x="560" y="78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2" name="Line 48"/>
            <p:cNvSpPr>
              <a:spLocks noChangeShapeType="1"/>
            </p:cNvSpPr>
            <p:nvPr/>
          </p:nvSpPr>
          <p:spPr bwMode="auto">
            <a:xfrm>
              <a:off x="472" y="71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3" name="Line 49"/>
            <p:cNvSpPr>
              <a:spLocks noChangeShapeType="1"/>
            </p:cNvSpPr>
            <p:nvPr/>
          </p:nvSpPr>
          <p:spPr bwMode="auto">
            <a:xfrm>
              <a:off x="1496" y="58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4" name="Line 50"/>
            <p:cNvSpPr>
              <a:spLocks noChangeShapeType="1"/>
            </p:cNvSpPr>
            <p:nvPr/>
          </p:nvSpPr>
          <p:spPr bwMode="auto">
            <a:xfrm>
              <a:off x="961" y="88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5" name="Line 51"/>
            <p:cNvSpPr>
              <a:spLocks noChangeShapeType="1"/>
            </p:cNvSpPr>
            <p:nvPr/>
          </p:nvSpPr>
          <p:spPr bwMode="auto">
            <a:xfrm>
              <a:off x="855" y="59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6" name="Line 52"/>
            <p:cNvSpPr>
              <a:spLocks noChangeShapeType="1"/>
            </p:cNvSpPr>
            <p:nvPr/>
          </p:nvSpPr>
          <p:spPr bwMode="auto">
            <a:xfrm>
              <a:off x="961" y="51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7" name="Line 53"/>
            <p:cNvSpPr>
              <a:spLocks noChangeShapeType="1"/>
            </p:cNvSpPr>
            <p:nvPr/>
          </p:nvSpPr>
          <p:spPr bwMode="auto">
            <a:xfrm>
              <a:off x="1176" y="816"/>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8" name="Line 54"/>
            <p:cNvSpPr>
              <a:spLocks noChangeShapeType="1"/>
            </p:cNvSpPr>
            <p:nvPr/>
          </p:nvSpPr>
          <p:spPr bwMode="auto">
            <a:xfrm>
              <a:off x="849" y="785"/>
              <a:ext cx="173"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9" name="Line 55"/>
            <p:cNvSpPr>
              <a:spLocks noChangeShapeType="1"/>
            </p:cNvSpPr>
            <p:nvPr/>
          </p:nvSpPr>
          <p:spPr bwMode="auto">
            <a:xfrm>
              <a:off x="1441" y="465"/>
              <a:ext cx="173"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0" name="Line 56"/>
            <p:cNvSpPr>
              <a:spLocks noChangeShapeType="1"/>
            </p:cNvSpPr>
            <p:nvPr/>
          </p:nvSpPr>
          <p:spPr bwMode="auto">
            <a:xfrm>
              <a:off x="1224" y="50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1" name="Line 57"/>
            <p:cNvSpPr>
              <a:spLocks noChangeShapeType="1"/>
            </p:cNvSpPr>
            <p:nvPr/>
          </p:nvSpPr>
          <p:spPr bwMode="auto">
            <a:xfrm>
              <a:off x="1264" y="66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2" name="Line 58"/>
            <p:cNvSpPr>
              <a:spLocks noChangeShapeType="1"/>
            </p:cNvSpPr>
            <p:nvPr/>
          </p:nvSpPr>
          <p:spPr bwMode="auto">
            <a:xfrm>
              <a:off x="1087" y="58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3" name="Line 59"/>
            <p:cNvSpPr>
              <a:spLocks noChangeShapeType="1"/>
            </p:cNvSpPr>
            <p:nvPr/>
          </p:nvSpPr>
          <p:spPr bwMode="auto">
            <a:xfrm>
              <a:off x="1087" y="72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4" name="Line 60"/>
            <p:cNvSpPr>
              <a:spLocks noChangeShapeType="1"/>
            </p:cNvSpPr>
            <p:nvPr/>
          </p:nvSpPr>
          <p:spPr bwMode="auto">
            <a:xfrm>
              <a:off x="1001" y="656"/>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5" name="Line 61"/>
            <p:cNvSpPr>
              <a:spLocks noChangeShapeType="1"/>
            </p:cNvSpPr>
            <p:nvPr/>
          </p:nvSpPr>
          <p:spPr bwMode="auto">
            <a:xfrm>
              <a:off x="183" y="48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grpSp>
      <p:sp>
        <p:nvSpPr>
          <p:cNvPr id="76" name="Rectangle 63"/>
          <p:cNvSpPr>
            <a:spLocks/>
          </p:cNvSpPr>
          <p:nvPr/>
        </p:nvSpPr>
        <p:spPr bwMode="auto">
          <a:xfrm>
            <a:off x="923926" y="1470025"/>
            <a:ext cx="579437" cy="350837"/>
          </a:xfrm>
          <a:prstGeom prst="rect">
            <a:avLst/>
          </a:prstGeom>
          <a:noFill/>
          <a:ln w="12700" cap="flat">
            <a:noFill/>
            <a:miter lim="800000"/>
            <a:headEnd type="none" w="med" len="med"/>
            <a:tailEnd type="none" w="med" len="med"/>
          </a:ln>
        </p:spPr>
        <p:txBody>
          <a:bodyPr lIns="0" tIns="0" rIns="0" bIns="0" anchor="ctr"/>
          <a:lstStyle/>
          <a:p>
            <a:pPr>
              <a:lnSpc>
                <a:spcPct val="60000"/>
              </a:lnSpc>
              <a:defRPr/>
            </a:pPr>
            <a:r>
              <a:rPr lang="en-US" sz="2400">
                <a:solidFill>
                  <a:srgbClr val="666666"/>
                </a:solidFill>
                <a:latin typeface="+mn-lt"/>
                <a:ea typeface="Gill Sans" pitchFamily="-65" charset="0"/>
                <a:cs typeface="Gill Sans" pitchFamily="-65" charset="0"/>
              </a:rPr>
              <a:t>cells</a:t>
            </a:r>
          </a:p>
        </p:txBody>
      </p:sp>
      <p:sp>
        <p:nvSpPr>
          <p:cNvPr id="77" name="AutoShape 64"/>
          <p:cNvSpPr>
            <a:spLocks/>
          </p:cNvSpPr>
          <p:nvPr/>
        </p:nvSpPr>
        <p:spPr bwMode="auto">
          <a:xfrm>
            <a:off x="1708151" y="2128837"/>
            <a:ext cx="488950" cy="260350"/>
          </a:xfrm>
          <a:prstGeom prst="rightArrow">
            <a:avLst>
              <a:gd name="adj1" fmla="val 47444"/>
              <a:gd name="adj2" fmla="val 100985"/>
            </a:avLst>
          </a:prstGeom>
          <a:solidFill>
            <a:srgbClr val="3344AA">
              <a:alpha val="81960"/>
            </a:srgbClr>
          </a:solidFill>
          <a:ln w="25400" cap="flat">
            <a:solidFill>
              <a:srgbClr val="666666"/>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8" name="AutoShape 65"/>
          <p:cNvSpPr>
            <a:spLocks/>
          </p:cNvSpPr>
          <p:nvPr/>
        </p:nvSpPr>
        <p:spPr bwMode="auto">
          <a:xfrm>
            <a:off x="6265863" y="2128837"/>
            <a:ext cx="487363" cy="260350"/>
          </a:xfrm>
          <a:prstGeom prst="rightArrow">
            <a:avLst>
              <a:gd name="adj1" fmla="val 47444"/>
              <a:gd name="adj2" fmla="val 100985"/>
            </a:avLst>
          </a:prstGeom>
          <a:solidFill>
            <a:srgbClr val="3344AA">
              <a:alpha val="81960"/>
            </a:srgbClr>
          </a:solidFill>
          <a:ln w="25400" cap="flat">
            <a:solidFill>
              <a:srgbClr val="666666"/>
            </a:solidFill>
            <a:prstDash val="solid"/>
            <a:miter lim="800000"/>
            <a:headEnd type="none" w="med" len="med"/>
            <a:tailEnd type="none" w="med" len="med"/>
          </a:ln>
        </p:spPr>
        <p:txBody>
          <a:bodyPr lIns="0" tIns="0" rIns="0" bIns="0"/>
          <a:lstStyle/>
          <a:p>
            <a:pPr>
              <a:defRPr/>
            </a:pPr>
            <a:endParaRPr lang="en-US" sz="1100" kern="0">
              <a:solidFill>
                <a:sysClr val="windowText" lastClr="000000"/>
              </a:solidFill>
            </a:endParaRPr>
          </a:p>
        </p:txBody>
      </p:sp>
      <p:pic>
        <p:nvPicPr>
          <p:cNvPr id="80" name="Picture 74"/>
          <p:cNvPicPr>
            <a:picLocks noChangeArrowheads="1"/>
          </p:cNvPicPr>
          <p:nvPr/>
        </p:nvPicPr>
        <p:blipFill>
          <a:blip r:embed="rId3" cstate="print"/>
          <a:srcRect/>
          <a:stretch>
            <a:fillRect/>
          </a:stretch>
        </p:blipFill>
        <p:spPr bwMode="auto">
          <a:xfrm>
            <a:off x="4224338" y="1333500"/>
            <a:ext cx="2301875" cy="1957387"/>
          </a:xfrm>
          <a:prstGeom prst="rect">
            <a:avLst/>
          </a:prstGeom>
          <a:noFill/>
          <a:ln w="12700">
            <a:noFill/>
            <a:miter lim="800000"/>
            <a:headEnd/>
            <a:tailEnd/>
          </a:ln>
        </p:spPr>
      </p:pic>
      <p:sp>
        <p:nvSpPr>
          <p:cNvPr id="81" name="Rectangle 75"/>
          <p:cNvSpPr>
            <a:spLocks/>
          </p:cNvSpPr>
          <p:nvPr/>
        </p:nvSpPr>
        <p:spPr bwMode="auto">
          <a:xfrm>
            <a:off x="4652284" y="1120775"/>
            <a:ext cx="1409322" cy="349250"/>
          </a:xfrm>
          <a:prstGeom prst="rect">
            <a:avLst/>
          </a:prstGeom>
          <a:noFill/>
          <a:ln w="12700" cap="flat">
            <a:noFill/>
            <a:miter lim="800000"/>
            <a:headEnd type="none" w="med" len="med"/>
            <a:tailEnd type="none" w="med" len="med"/>
          </a:ln>
        </p:spPr>
        <p:txBody>
          <a:bodyPr lIns="0" tIns="0" rIns="0" bIns="0" anchor="ctr"/>
          <a:lstStyle/>
          <a:p>
            <a:pPr>
              <a:lnSpc>
                <a:spcPct val="60000"/>
              </a:lnSpc>
              <a:defRPr/>
            </a:pPr>
            <a:r>
              <a:rPr lang="en-US" sz="2400" dirty="0" smtClean="0">
                <a:solidFill>
                  <a:srgbClr val="666666"/>
                </a:solidFill>
                <a:latin typeface="+mn-lt"/>
                <a:ea typeface="Gill Sans" pitchFamily="-65" charset="0"/>
                <a:cs typeface="Gill Sans" pitchFamily="-65" charset="0"/>
              </a:rPr>
              <a:t>sequencer</a:t>
            </a:r>
            <a:endParaRPr lang="en-US" sz="2400" dirty="0">
              <a:solidFill>
                <a:srgbClr val="666666"/>
              </a:solidFill>
              <a:latin typeface="+mn-lt"/>
              <a:ea typeface="Gill Sans" pitchFamily="-65" charset="0"/>
              <a:cs typeface="Gill Sans" pitchFamily="-65" charset="0"/>
            </a:endParaRPr>
          </a:p>
        </p:txBody>
      </p:sp>
      <p:sp>
        <p:nvSpPr>
          <p:cNvPr id="82" name="AutoShape 76"/>
          <p:cNvSpPr>
            <a:spLocks/>
          </p:cNvSpPr>
          <p:nvPr/>
        </p:nvSpPr>
        <p:spPr bwMode="auto">
          <a:xfrm>
            <a:off x="3949701" y="2152650"/>
            <a:ext cx="487362" cy="258762"/>
          </a:xfrm>
          <a:prstGeom prst="rightArrow">
            <a:avLst>
              <a:gd name="adj1" fmla="val 47444"/>
              <a:gd name="adj2" fmla="val 100985"/>
            </a:avLst>
          </a:prstGeom>
          <a:solidFill>
            <a:srgbClr val="3344AA">
              <a:alpha val="81960"/>
            </a:srgbClr>
          </a:solidFill>
          <a:ln w="25400" cap="flat">
            <a:solidFill>
              <a:srgbClr val="666666"/>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pic>
        <p:nvPicPr>
          <p:cNvPr id="85" name="Picture 84"/>
          <p:cNvPicPr>
            <a:picLocks noChangeAspect="1"/>
          </p:cNvPicPr>
          <p:nvPr/>
        </p:nvPicPr>
        <p:blipFill>
          <a:blip r:embed="rId4"/>
          <a:stretch>
            <a:fillRect/>
          </a:stretch>
        </p:blipFill>
        <p:spPr>
          <a:xfrm>
            <a:off x="485894" y="1817855"/>
            <a:ext cx="1164111" cy="824961"/>
          </a:xfrm>
          <a:prstGeom prst="rect">
            <a:avLst/>
          </a:prstGeom>
        </p:spPr>
      </p:pic>
      <p:sp>
        <p:nvSpPr>
          <p:cNvPr id="79" name="Rectangle 73"/>
          <p:cNvSpPr>
            <a:spLocks/>
          </p:cNvSpPr>
          <p:nvPr/>
        </p:nvSpPr>
        <p:spPr bwMode="auto">
          <a:xfrm>
            <a:off x="2667000" y="1581187"/>
            <a:ext cx="709612" cy="363537"/>
          </a:xfrm>
          <a:prstGeom prst="rect">
            <a:avLst/>
          </a:prstGeom>
          <a:noFill/>
          <a:ln w="12700" cap="flat">
            <a:noFill/>
            <a:miter lim="800000"/>
            <a:headEnd/>
            <a:tailEnd/>
          </a:ln>
        </p:spPr>
        <p:txBody>
          <a:bodyPr lIns="0" tIns="0" rIns="0" bIns="0" anchor="ctr"/>
          <a:lstStyle/>
          <a:p>
            <a:pPr>
              <a:lnSpc>
                <a:spcPct val="140000"/>
              </a:lnSpc>
              <a:defRPr/>
            </a:pPr>
            <a:r>
              <a:rPr lang="en-US" sz="2000" dirty="0" err="1" smtClean="0">
                <a:solidFill>
                  <a:srgbClr val="FFFFFF"/>
                </a:solidFill>
                <a:latin typeface="+mn-lt"/>
                <a:ea typeface="Gill Sans" pitchFamily="-65" charset="0"/>
                <a:cs typeface="Gill Sans" pitchFamily="-65" charset="0"/>
              </a:rPr>
              <a:t>cDNA</a:t>
            </a:r>
            <a:endParaRPr lang="en-US" sz="2000" dirty="0">
              <a:solidFill>
                <a:srgbClr val="FFFFFF"/>
              </a:solidFill>
              <a:latin typeface="+mn-lt"/>
              <a:ea typeface="Gill Sans" pitchFamily="-65" charset="0"/>
              <a:cs typeface="Gill Sans" pitchFamily="-65" charset="0"/>
            </a:endParaRPr>
          </a:p>
        </p:txBody>
      </p:sp>
      <p:sp>
        <p:nvSpPr>
          <p:cNvPr id="86" name="Rectangle 73"/>
          <p:cNvSpPr>
            <a:spLocks/>
          </p:cNvSpPr>
          <p:nvPr/>
        </p:nvSpPr>
        <p:spPr bwMode="auto">
          <a:xfrm>
            <a:off x="2667000" y="1979650"/>
            <a:ext cx="709612" cy="363537"/>
          </a:xfrm>
          <a:prstGeom prst="rect">
            <a:avLst/>
          </a:prstGeom>
          <a:noFill/>
          <a:ln w="12700" cap="flat">
            <a:noFill/>
            <a:miter lim="800000"/>
            <a:headEnd/>
            <a:tailEnd/>
          </a:ln>
        </p:spPr>
        <p:txBody>
          <a:bodyPr lIns="0" tIns="0" rIns="0" bIns="0" anchor="ctr"/>
          <a:lstStyle/>
          <a:p>
            <a:pPr>
              <a:lnSpc>
                <a:spcPct val="140000"/>
              </a:lnSpc>
              <a:defRPr/>
            </a:pPr>
            <a:r>
              <a:rPr lang="en-US" sz="2000" dirty="0" err="1" smtClean="0">
                <a:solidFill>
                  <a:srgbClr val="FFFFFF"/>
                </a:solidFill>
                <a:latin typeface="+mn-lt"/>
                <a:ea typeface="Gill Sans" pitchFamily="-65" charset="0"/>
                <a:cs typeface="Gill Sans" pitchFamily="-65" charset="0"/>
              </a:rPr>
              <a:t>ChIP</a:t>
            </a:r>
            <a:endParaRPr lang="en-US" sz="2000" dirty="0">
              <a:solidFill>
                <a:srgbClr val="FFFFFF"/>
              </a:solidFill>
              <a:latin typeface="+mn-lt"/>
              <a:ea typeface="Gill Sans" pitchFamily="-65" charset="0"/>
              <a:cs typeface="Gill Sans" pitchFamily="-65" charset="0"/>
            </a:endParaRPr>
          </a:p>
        </p:txBody>
      </p:sp>
      <p:sp>
        <p:nvSpPr>
          <p:cNvPr id="89" name="Freeform 46"/>
          <p:cNvSpPr>
            <a:spLocks/>
          </p:cNvSpPr>
          <p:nvPr/>
        </p:nvSpPr>
        <p:spPr bwMode="auto">
          <a:xfrm>
            <a:off x="3871912" y="5561012"/>
            <a:ext cx="1554163" cy="571500"/>
          </a:xfrm>
          <a:custGeom>
            <a:avLst/>
            <a:gdLst>
              <a:gd name="T0" fmla="*/ 0 w 21600"/>
              <a:gd name="T1" fmla="*/ 571500 h 18451"/>
              <a:gd name="T2" fmla="*/ 373575 w 21600"/>
              <a:gd name="T3" fmla="*/ 256650 h 18451"/>
              <a:gd name="T4" fmla="*/ 853926 w 21600"/>
              <a:gd name="T5" fmla="*/ 20536 h 18451"/>
              <a:gd name="T6" fmla="*/ 1554163 w 21600"/>
              <a:gd name="T7" fmla="*/ 571500 h 18451"/>
              <a:gd name="T8" fmla="*/ 0 60000 65536"/>
              <a:gd name="T9" fmla="*/ 0 60000 65536"/>
              <a:gd name="T10" fmla="*/ 0 60000 65536"/>
              <a:gd name="T11" fmla="*/ 0 60000 65536"/>
              <a:gd name="T12" fmla="*/ 0 w 21600"/>
              <a:gd name="T13" fmla="*/ 0 h 18451"/>
              <a:gd name="T14" fmla="*/ 21600 w 21600"/>
              <a:gd name="T15" fmla="*/ 18451 h 18451"/>
            </a:gdLst>
            <a:ahLst/>
            <a:cxnLst>
              <a:cxn ang="T8">
                <a:pos x="T0" y="T1"/>
              </a:cxn>
              <a:cxn ang="T9">
                <a:pos x="T2" y="T3"/>
              </a:cxn>
              <a:cxn ang="T10">
                <a:pos x="T4" y="T5"/>
              </a:cxn>
              <a:cxn ang="T11">
                <a:pos x="T6" y="T7"/>
              </a:cxn>
            </a:cxnLst>
            <a:rect l="T12" t="T13" r="T14" b="T15"/>
            <a:pathLst>
              <a:path w="21600" h="18451">
                <a:moveTo>
                  <a:pt x="0" y="18451"/>
                </a:moveTo>
                <a:cubicBezTo>
                  <a:pt x="0" y="18451"/>
                  <a:pt x="2225" y="5745"/>
                  <a:pt x="5192" y="8286"/>
                </a:cubicBezTo>
                <a:cubicBezTo>
                  <a:pt x="8159" y="10827"/>
                  <a:pt x="7418" y="-3149"/>
                  <a:pt x="11868" y="663"/>
                </a:cubicBezTo>
                <a:cubicBezTo>
                  <a:pt x="16319" y="4475"/>
                  <a:pt x="21600" y="18451"/>
                  <a:pt x="21600" y="18451"/>
                </a:cubicBezTo>
              </a:path>
            </a:pathLst>
          </a:custGeom>
          <a:solidFill>
            <a:schemeClr val="accent1"/>
          </a:solidFill>
          <a:ln w="25400" cap="flat">
            <a:solidFill>
              <a:srgbClr val="3344AA"/>
            </a:solidFill>
            <a:prstDash val="solid"/>
            <a:miter lim="800000"/>
            <a:headEnd type="none" w="med" len="med"/>
            <a:tailEnd type="none" w="med" len="med"/>
          </a:ln>
        </p:spPr>
        <p:txBody>
          <a:bodyPr lIns="0" tIns="0" rIns="0" bIns="0"/>
          <a:lstStyle/>
          <a:p>
            <a:endParaRPr lang="en-US"/>
          </a:p>
        </p:txBody>
      </p:sp>
      <p:sp>
        <p:nvSpPr>
          <p:cNvPr id="90" name="Freeform 47"/>
          <p:cNvSpPr>
            <a:spLocks/>
          </p:cNvSpPr>
          <p:nvPr/>
        </p:nvSpPr>
        <p:spPr bwMode="auto">
          <a:xfrm>
            <a:off x="5889625" y="5703887"/>
            <a:ext cx="1081087" cy="420688"/>
          </a:xfrm>
          <a:custGeom>
            <a:avLst/>
            <a:gdLst>
              <a:gd name="T0" fmla="*/ 0 w 21600"/>
              <a:gd name="T1" fmla="*/ 420688 h 16987"/>
              <a:gd name="T2" fmla="*/ 182934 w 21600"/>
              <a:gd name="T3" fmla="*/ 214938 h 16987"/>
              <a:gd name="T4" fmla="*/ 498952 w 21600"/>
              <a:gd name="T5" fmla="*/ 50348 h 16987"/>
              <a:gd name="T6" fmla="*/ 781686 w 21600"/>
              <a:gd name="T7" fmla="*/ 91508 h 16987"/>
              <a:gd name="T8" fmla="*/ 1081087 w 21600"/>
              <a:gd name="T9" fmla="*/ 420688 h 16987"/>
              <a:gd name="T10" fmla="*/ 0 60000 65536"/>
              <a:gd name="T11" fmla="*/ 0 60000 65536"/>
              <a:gd name="T12" fmla="*/ 0 60000 65536"/>
              <a:gd name="T13" fmla="*/ 0 60000 65536"/>
              <a:gd name="T14" fmla="*/ 0 60000 65536"/>
              <a:gd name="T15" fmla="*/ 0 w 21600"/>
              <a:gd name="T16" fmla="*/ 0 h 16987"/>
              <a:gd name="T17" fmla="*/ 21600 w 21600"/>
              <a:gd name="T18" fmla="*/ 16987 h 16987"/>
            </a:gdLst>
            <a:ahLst/>
            <a:cxnLst>
              <a:cxn ang="T10">
                <a:pos x="T0" y="T1"/>
              </a:cxn>
              <a:cxn ang="T11">
                <a:pos x="T2" y="T3"/>
              </a:cxn>
              <a:cxn ang="T12">
                <a:pos x="T4" y="T5"/>
              </a:cxn>
              <a:cxn ang="T13">
                <a:pos x="T6" y="T7"/>
              </a:cxn>
              <a:cxn ang="T14">
                <a:pos x="T8" y="T9"/>
              </a:cxn>
            </a:cxnLst>
            <a:rect l="T15" t="T16" r="T17" b="T18"/>
            <a:pathLst>
              <a:path w="21600" h="16987">
                <a:moveTo>
                  <a:pt x="0" y="16987"/>
                </a:moveTo>
                <a:cubicBezTo>
                  <a:pt x="0" y="16987"/>
                  <a:pt x="332" y="10341"/>
                  <a:pt x="3655" y="8679"/>
                </a:cubicBezTo>
                <a:cubicBezTo>
                  <a:pt x="6978" y="7018"/>
                  <a:pt x="7311" y="-4613"/>
                  <a:pt x="9969" y="2033"/>
                </a:cubicBezTo>
                <a:cubicBezTo>
                  <a:pt x="12628" y="8679"/>
                  <a:pt x="13625" y="3695"/>
                  <a:pt x="15618" y="3695"/>
                </a:cubicBezTo>
                <a:cubicBezTo>
                  <a:pt x="17612" y="3695"/>
                  <a:pt x="21600" y="16987"/>
                  <a:pt x="21600" y="16987"/>
                </a:cubicBezTo>
              </a:path>
            </a:pathLst>
          </a:custGeom>
          <a:solidFill>
            <a:schemeClr val="accent1"/>
          </a:solidFill>
          <a:ln w="25400" cap="flat">
            <a:solidFill>
              <a:srgbClr val="3344AA"/>
            </a:solidFill>
            <a:prstDash val="solid"/>
            <a:miter lim="800000"/>
            <a:headEnd type="none" w="med" len="med"/>
            <a:tailEnd type="none" w="med" len="med"/>
          </a:ln>
        </p:spPr>
        <p:txBody>
          <a:bodyPr lIns="0" tIns="0" rIns="0" bIns="0"/>
          <a:lstStyle/>
          <a:p>
            <a:endParaRPr lang="en-US"/>
          </a:p>
        </p:txBody>
      </p:sp>
      <p:sp>
        <p:nvSpPr>
          <p:cNvPr id="91" name="Freeform 48"/>
          <p:cNvSpPr>
            <a:spLocks/>
          </p:cNvSpPr>
          <p:nvPr/>
        </p:nvSpPr>
        <p:spPr bwMode="auto">
          <a:xfrm>
            <a:off x="2058987" y="5332412"/>
            <a:ext cx="1349375" cy="800100"/>
          </a:xfrm>
          <a:custGeom>
            <a:avLst/>
            <a:gdLst>
              <a:gd name="T0" fmla="*/ 0 w 21600"/>
              <a:gd name="T1" fmla="*/ 800100 h 19791"/>
              <a:gd name="T2" fmla="*/ 162425 w 21600"/>
              <a:gd name="T3" fmla="*/ 177072 h 19791"/>
              <a:gd name="T4" fmla="*/ 413496 w 21600"/>
              <a:gd name="T5" fmla="*/ 21305 h 19791"/>
              <a:gd name="T6" fmla="*/ 661256 w 21600"/>
              <a:gd name="T7" fmla="*/ 103696 h 19791"/>
              <a:gd name="T8" fmla="*/ 1027649 w 21600"/>
              <a:gd name="T9" fmla="*/ 157263 h 19791"/>
              <a:gd name="T10" fmla="*/ 1349375 w 21600"/>
              <a:gd name="T11" fmla="*/ 800100 h 19791"/>
              <a:gd name="T12" fmla="*/ 0 60000 65536"/>
              <a:gd name="T13" fmla="*/ 0 60000 65536"/>
              <a:gd name="T14" fmla="*/ 0 60000 65536"/>
              <a:gd name="T15" fmla="*/ 0 60000 65536"/>
              <a:gd name="T16" fmla="*/ 0 60000 65536"/>
              <a:gd name="T17" fmla="*/ 0 60000 65536"/>
              <a:gd name="T18" fmla="*/ 0 w 21600"/>
              <a:gd name="T19" fmla="*/ 0 h 19791"/>
              <a:gd name="T20" fmla="*/ 21600 w 21600"/>
              <a:gd name="T21" fmla="*/ 19791 h 19791"/>
            </a:gdLst>
            <a:ahLst/>
            <a:cxnLst>
              <a:cxn ang="T12">
                <a:pos x="T0" y="T1"/>
              </a:cxn>
              <a:cxn ang="T13">
                <a:pos x="T2" y="T3"/>
              </a:cxn>
              <a:cxn ang="T14">
                <a:pos x="T4" y="T5"/>
              </a:cxn>
              <a:cxn ang="T15">
                <a:pos x="T6" y="T7"/>
              </a:cxn>
              <a:cxn ang="T16">
                <a:pos x="T8" y="T9"/>
              </a:cxn>
              <a:cxn ang="T17">
                <a:pos x="T10" y="T11"/>
              </a:cxn>
            </a:cxnLst>
            <a:rect l="T18" t="T19" r="T20" b="T21"/>
            <a:pathLst>
              <a:path w="21600" h="19791">
                <a:moveTo>
                  <a:pt x="0" y="19791"/>
                </a:moveTo>
                <a:cubicBezTo>
                  <a:pt x="0" y="19791"/>
                  <a:pt x="1891" y="4380"/>
                  <a:pt x="2600" y="4380"/>
                </a:cubicBezTo>
                <a:cubicBezTo>
                  <a:pt x="3310" y="4380"/>
                  <a:pt x="4533" y="-1809"/>
                  <a:pt x="6619" y="527"/>
                </a:cubicBezTo>
                <a:cubicBezTo>
                  <a:pt x="8952" y="3139"/>
                  <a:pt x="7113" y="-1631"/>
                  <a:pt x="10585" y="2565"/>
                </a:cubicBezTo>
                <a:cubicBezTo>
                  <a:pt x="13875" y="6540"/>
                  <a:pt x="15505" y="3890"/>
                  <a:pt x="16450" y="3890"/>
                </a:cubicBezTo>
                <a:cubicBezTo>
                  <a:pt x="17396" y="3890"/>
                  <a:pt x="21600" y="19791"/>
                  <a:pt x="21600" y="19791"/>
                </a:cubicBezTo>
              </a:path>
            </a:pathLst>
          </a:custGeom>
          <a:solidFill>
            <a:schemeClr val="accent1"/>
          </a:solidFill>
          <a:ln w="25400" cap="flat">
            <a:solidFill>
              <a:srgbClr val="3344AA"/>
            </a:solidFill>
            <a:prstDash val="solid"/>
            <a:miter lim="800000"/>
            <a:headEnd type="none" w="med" len="med"/>
            <a:tailEnd type="none" w="med" len="med"/>
          </a:ln>
        </p:spPr>
        <p:txBody>
          <a:bodyPr lIns="0" tIns="0" rIns="0" bIns="0"/>
          <a:lstStyle/>
          <a:p>
            <a:endParaRPr lang="en-US"/>
          </a:p>
        </p:txBody>
      </p:sp>
      <p:sp>
        <p:nvSpPr>
          <p:cNvPr id="92" name="Rectangle 52"/>
          <p:cNvSpPr>
            <a:spLocks/>
          </p:cNvSpPr>
          <p:nvPr/>
        </p:nvSpPr>
        <p:spPr bwMode="auto">
          <a:xfrm>
            <a:off x="1898650" y="6151562"/>
            <a:ext cx="5214937" cy="142875"/>
          </a:xfrm>
          <a:prstGeom prst="rect">
            <a:avLst/>
          </a:prstGeom>
          <a:solidFill>
            <a:srgbClr val="000000"/>
          </a:solidFill>
          <a:ln w="25400">
            <a:solidFill>
              <a:schemeClr val="tx1"/>
            </a:solidFill>
            <a:miter lim="800000"/>
            <a:headEnd/>
            <a:tailEnd/>
          </a:ln>
        </p:spPr>
        <p:txBody>
          <a:bodyPr lIns="0" tIns="0" rIns="0" bIns="0"/>
          <a:lstStyle/>
          <a:p>
            <a:pPr eaLnBrk="1" hangingPunct="1"/>
            <a:endParaRPr lang="en-US" sz="3000">
              <a:solidFill>
                <a:srgbClr val="000000"/>
              </a:solidFill>
              <a:sym typeface="Gill Sans" pitchFamily="-65" charset="0"/>
            </a:endParaRPr>
          </a:p>
        </p:txBody>
      </p:sp>
      <p:sp>
        <p:nvSpPr>
          <p:cNvPr id="93" name="Rectangle 53"/>
          <p:cNvSpPr>
            <a:spLocks/>
          </p:cNvSpPr>
          <p:nvPr/>
        </p:nvSpPr>
        <p:spPr bwMode="auto">
          <a:xfrm>
            <a:off x="1371600" y="6240462"/>
            <a:ext cx="1036637" cy="312738"/>
          </a:xfrm>
          <a:prstGeom prst="rect">
            <a:avLst/>
          </a:prstGeom>
          <a:noFill/>
          <a:ln w="12700">
            <a:noFill/>
            <a:miter lim="800000"/>
            <a:headEnd/>
            <a:tailEnd/>
          </a:ln>
        </p:spPr>
        <p:txBody>
          <a:bodyPr lIns="0" tIns="0" rIns="0" bIns="0" anchor="ctr"/>
          <a:lstStyle/>
          <a:p>
            <a:pPr eaLnBrk="1" hangingPunct="1">
              <a:lnSpc>
                <a:spcPct val="90000"/>
              </a:lnSpc>
            </a:pPr>
            <a:r>
              <a:rPr lang="en-US" sz="2100">
                <a:solidFill>
                  <a:srgbClr val="000000"/>
                </a:solidFill>
                <a:ea typeface="Gill Sans" pitchFamily="-65" charset="0"/>
                <a:cs typeface="Gill Sans" pitchFamily="-65" charset="0"/>
                <a:sym typeface="Gill Sans" pitchFamily="-65" charset="0"/>
              </a:rPr>
              <a:t>genome</a:t>
            </a:r>
          </a:p>
        </p:txBody>
      </p:sp>
      <p:sp>
        <p:nvSpPr>
          <p:cNvPr id="94" name="Rectangle 3"/>
          <p:cNvSpPr>
            <a:spLocks/>
          </p:cNvSpPr>
          <p:nvPr/>
        </p:nvSpPr>
        <p:spPr bwMode="auto">
          <a:xfrm>
            <a:off x="6550025" y="4926012"/>
            <a:ext cx="1036638" cy="598488"/>
          </a:xfrm>
          <a:prstGeom prst="rect">
            <a:avLst/>
          </a:prstGeom>
          <a:noFill/>
          <a:ln w="12700">
            <a:noFill/>
            <a:miter lim="800000"/>
            <a:headEnd/>
            <a:tailEnd/>
          </a:ln>
        </p:spPr>
        <p:txBody>
          <a:bodyPr lIns="0" tIns="0" rIns="0" bIns="0" anchor="ctr"/>
          <a:lstStyle/>
          <a:p>
            <a:pPr eaLnBrk="1" hangingPunct="1">
              <a:lnSpc>
                <a:spcPct val="90000"/>
              </a:lnSpc>
            </a:pPr>
            <a:r>
              <a:rPr lang="en-US" sz="2100">
                <a:solidFill>
                  <a:srgbClr val="3344AA"/>
                </a:solidFill>
                <a:ea typeface="Gill Sans" pitchFamily="-65" charset="0"/>
                <a:cs typeface="Gill Sans" pitchFamily="-65" charset="0"/>
                <a:sym typeface="Gill Sans" pitchFamily="-65" charset="0"/>
              </a:rPr>
              <a:t>read coverage</a:t>
            </a:r>
          </a:p>
        </p:txBody>
      </p:sp>
      <p:grpSp>
        <p:nvGrpSpPr>
          <p:cNvPr id="97" name="Group 96"/>
          <p:cNvGrpSpPr/>
          <p:nvPr/>
        </p:nvGrpSpPr>
        <p:grpSpPr>
          <a:xfrm>
            <a:off x="3048000" y="3657600"/>
            <a:ext cx="2971800" cy="1143000"/>
            <a:chOff x="3048000" y="3657600"/>
            <a:chExt cx="2971800" cy="1143000"/>
          </a:xfrm>
        </p:grpSpPr>
        <p:sp>
          <p:nvSpPr>
            <p:cNvPr id="95" name="Rectangle 94"/>
            <p:cNvSpPr/>
            <p:nvPr/>
          </p:nvSpPr>
          <p:spPr>
            <a:xfrm>
              <a:off x="3048000" y="3657600"/>
              <a:ext cx="2971800" cy="11430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962400" y="4038600"/>
              <a:ext cx="1149811" cy="369332"/>
            </a:xfrm>
            <a:prstGeom prst="rect">
              <a:avLst/>
            </a:prstGeom>
            <a:noFill/>
          </p:spPr>
          <p:txBody>
            <a:bodyPr wrap="none" rtlCol="0">
              <a:spAutoFit/>
            </a:bodyPr>
            <a:lstStyle/>
            <a:p>
              <a:r>
                <a:rPr lang="en-US" dirty="0" smtClean="0">
                  <a:solidFill>
                    <a:srgbClr val="FFFFFF"/>
                  </a:solidFill>
                </a:rPr>
                <a:t>Alignment</a:t>
              </a:r>
              <a:endParaRPr lang="en-US" dirty="0">
                <a:solidFill>
                  <a:srgbClr val="FFFFFF"/>
                </a:solidFill>
              </a:endParaRPr>
            </a:p>
          </p:txBody>
        </p:sp>
      </p:grpSp>
      <p:sp>
        <p:nvSpPr>
          <p:cNvPr id="100" name="Bent-Up Arrow 99"/>
          <p:cNvSpPr/>
          <p:nvPr/>
        </p:nvSpPr>
        <p:spPr>
          <a:xfrm rot="16200000" flipH="1">
            <a:off x="6637020" y="3284220"/>
            <a:ext cx="1295400" cy="822960"/>
          </a:xfrm>
          <a:prstGeom prst="bentUpArrow">
            <a:avLst/>
          </a:prstGeom>
          <a:solidFill>
            <a:srgbClr val="3344AA">
              <a:alpha val="82000"/>
            </a:srgb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sp>
      <p:sp>
        <p:nvSpPr>
          <p:cNvPr id="4" name="Title 3"/>
          <p:cNvSpPr>
            <a:spLocks noGrp="1"/>
          </p:cNvSpPr>
          <p:nvPr>
            <p:ph type="title"/>
          </p:nvPr>
        </p:nvSpPr>
        <p:spPr/>
        <p:txBody>
          <a:bodyPr>
            <a:normAutofit/>
          </a:bodyPr>
          <a:lstStyle/>
          <a:p>
            <a:r>
              <a:rPr lang="en-US" dirty="0" smtClean="0"/>
              <a:t>Counting applications</a:t>
            </a:r>
            <a:endParaRPr lang="en-US" dirty="0"/>
          </a:p>
        </p:txBody>
      </p:sp>
    </p:spTree>
    <p:extLst>
      <p:ext uri="{BB962C8B-B14F-4D97-AF65-F5344CB8AC3E}">
        <p14:creationId xmlns:p14="http://schemas.microsoft.com/office/powerpoint/2010/main" val="2368540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4"/>
                                        </p:tgtEl>
                                        <p:attrNameLst>
                                          <p:attrName>style.visibility</p:attrName>
                                        </p:attrNameLst>
                                      </p:cBhvr>
                                      <p:to>
                                        <p:strVal val="visible"/>
                                      </p:to>
                                    </p:set>
                                  </p:childTnLst>
                                </p:cTn>
                              </p:par>
                            </p:childTnLst>
                          </p:cTn>
                        </p:par>
                        <p:par>
                          <p:cTn id="13" fill="hold">
                            <p:stCondLst>
                              <p:cond delay="500"/>
                            </p:stCondLst>
                            <p:childTnLst>
                              <p:par>
                                <p:cTn id="14" presetID="22" presetClass="entr" presetSubtype="4" fill="hold" grpId="0" nodeType="afterEffect">
                                  <p:stCondLst>
                                    <p:cond delay="500"/>
                                  </p:stCondLst>
                                  <p:childTnLst>
                                    <p:set>
                                      <p:cBhvr>
                                        <p:cTn id="15" dur="1" fill="hold">
                                          <p:stCondLst>
                                            <p:cond delay="0"/>
                                          </p:stCondLst>
                                        </p:cTn>
                                        <p:tgtEl>
                                          <p:spTgt spid="89"/>
                                        </p:tgtEl>
                                        <p:attrNameLst>
                                          <p:attrName>style.visibility</p:attrName>
                                        </p:attrNameLst>
                                      </p:cBhvr>
                                      <p:to>
                                        <p:strVal val="visible"/>
                                      </p:to>
                                    </p:set>
                                    <p:animEffect transition="in" filter="wipe(down)">
                                      <p:cBhvr>
                                        <p:cTn id="16" dur="500"/>
                                        <p:tgtEl>
                                          <p:spTgt spid="89"/>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wipe(down)">
                                      <p:cBhvr>
                                        <p:cTn id="20" dur="500"/>
                                        <p:tgtEl>
                                          <p:spTgt spid="90"/>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wipe(down)">
                                      <p:cBhvr>
                                        <p:cTn id="24" dur="500"/>
                                        <p:tgtEl>
                                          <p:spTgt spid="91"/>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p:bldP spid="94"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Gill Sans MT" pitchFamily="34" charset="0"/>
              </a:rPr>
              <a:t>We use multiple </a:t>
            </a:r>
            <a:r>
              <a:rPr lang="en-US" dirty="0" smtClean="0">
                <a:latin typeface="Gill Sans MT" pitchFamily="34" charset="0"/>
              </a:rPr>
              <a:t>windows</a:t>
            </a:r>
            <a:endParaRPr lang="en-US" dirty="0"/>
          </a:p>
        </p:txBody>
      </p:sp>
      <p:sp>
        <p:nvSpPr>
          <p:cNvPr id="9" name="Vertical Text Placeholder 8"/>
          <p:cNvSpPr>
            <a:spLocks noGrp="1"/>
          </p:cNvSpPr>
          <p:nvPr>
            <p:ph type="body" orient="vert" idx="1"/>
          </p:nvPr>
        </p:nvSpPr>
        <p:spPr/>
        <p:txBody>
          <a:bodyPr>
            <a:normAutofit/>
          </a:bodyPr>
          <a:lstStyle/>
          <a:p>
            <a:endParaRPr lang="en-US" sz="2400" dirty="0" smtClean="0"/>
          </a:p>
          <a:p>
            <a:r>
              <a:rPr lang="en-US" sz="2400" dirty="0" smtClean="0"/>
              <a:t>Small windows detect small punctuate regions.</a:t>
            </a:r>
          </a:p>
          <a:p>
            <a:r>
              <a:rPr lang="en-US" sz="2400" dirty="0" smtClean="0"/>
              <a:t>Longer windows can detect regions of moderate enrichment over long spans.</a:t>
            </a:r>
          </a:p>
          <a:p>
            <a:r>
              <a:rPr lang="en-US" sz="2400" dirty="0" smtClean="0"/>
              <a:t>In practice we scan different windows, finding significant ones in each scan.</a:t>
            </a:r>
          </a:p>
          <a:p>
            <a:r>
              <a:rPr lang="en-US" sz="2400" dirty="0" smtClean="0"/>
              <a:t>In practice, it helps to use some prior information in picking the windows although globally it might be ok.</a:t>
            </a:r>
          </a:p>
          <a:p>
            <a:pPr marL="0" indent="0">
              <a:buNone/>
            </a:pPr>
            <a:endParaRPr lang="en-US" sz="2400" dirty="0" smtClean="0"/>
          </a:p>
          <a:p>
            <a:endParaRPr lang="en-US" sz="2400" dirty="0"/>
          </a:p>
        </p:txBody>
      </p:sp>
    </p:spTree>
    <p:extLst>
      <p:ext uri="{BB962C8B-B14F-4D97-AF65-F5344CB8AC3E}">
        <p14:creationId xmlns:p14="http://schemas.microsoft.com/office/powerpoint/2010/main" val="66327495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bwMode="auto">
          <a:xfrm>
            <a:off x="152400" y="228600"/>
            <a:ext cx="9144000" cy="457200"/>
          </a:xfrm>
          <a:prstGeom prst="rect">
            <a:avLst/>
          </a:prstGeom>
          <a:noFill/>
          <a:ln w="9525">
            <a:noFill/>
            <a:miter lim="800000"/>
            <a:headEnd/>
            <a:tailEnd/>
          </a:ln>
        </p:spPr>
        <p:txBody>
          <a:bodyPr anchor="ctr"/>
          <a:lstStyle/>
          <a:p>
            <a:pPr fontAlgn="auto">
              <a:spcAft>
                <a:spcPts val="0"/>
              </a:spcAft>
              <a:defRPr/>
            </a:pPr>
            <a:r>
              <a:rPr lang="en-US" sz="2400" dirty="0" smtClean="0"/>
              <a:t>Applying Scripture to a variety of </a:t>
            </a:r>
            <a:r>
              <a:rPr lang="en-US" sz="2400" dirty="0" err="1" smtClean="0"/>
              <a:t>ChIP-Seq</a:t>
            </a:r>
            <a:r>
              <a:rPr lang="en-US" sz="2400" dirty="0" smtClean="0"/>
              <a:t> data</a:t>
            </a:r>
            <a:endParaRPr lang="en-US" sz="2400" dirty="0">
              <a:latin typeface="Gill Sans MT" pitchFamily="34" charset="0"/>
            </a:endParaRPr>
          </a:p>
        </p:txBody>
      </p:sp>
      <p:pic>
        <p:nvPicPr>
          <p:cNvPr id="23" name="Picture 22" descr="chip-seq-with-nopeaks.ai"/>
          <p:cNvPicPr>
            <a:picLocks noChangeAspect="1"/>
          </p:cNvPicPr>
          <p:nvPr/>
        </p:nvPicPr>
        <p:blipFill>
          <a:blip r:embed="rId2"/>
          <a:stretch>
            <a:fillRect/>
          </a:stretch>
        </p:blipFill>
        <p:spPr>
          <a:xfrm>
            <a:off x="0" y="1371600"/>
            <a:ext cx="9144000" cy="3180522"/>
          </a:xfrm>
          <a:prstGeom prst="rect">
            <a:avLst/>
          </a:prstGeom>
        </p:spPr>
      </p:pic>
      <p:pic>
        <p:nvPicPr>
          <p:cNvPr id="24" name="Picture 23" descr="chip-seq-with-peaks.ai"/>
          <p:cNvPicPr>
            <a:picLocks noChangeAspect="1"/>
          </p:cNvPicPr>
          <p:nvPr/>
        </p:nvPicPr>
        <p:blipFill>
          <a:blip r:embed="rId3"/>
          <a:stretch>
            <a:fillRect/>
          </a:stretch>
        </p:blipFill>
        <p:spPr>
          <a:xfrm>
            <a:off x="0" y="1371600"/>
            <a:ext cx="9144000" cy="3180522"/>
          </a:xfrm>
          <a:prstGeom prst="rect">
            <a:avLst/>
          </a:prstGeom>
        </p:spPr>
      </p:pic>
      <p:sp>
        <p:nvSpPr>
          <p:cNvPr id="26" name="TextBox 25"/>
          <p:cNvSpPr txBox="1"/>
          <p:nvPr/>
        </p:nvSpPr>
        <p:spPr>
          <a:xfrm>
            <a:off x="6400800" y="4813300"/>
            <a:ext cx="1717199" cy="369332"/>
          </a:xfrm>
          <a:prstGeom prst="rect">
            <a:avLst/>
          </a:prstGeom>
          <a:noFill/>
        </p:spPr>
        <p:txBody>
          <a:bodyPr wrap="none" rtlCol="0">
            <a:spAutoFit/>
          </a:bodyPr>
          <a:lstStyle/>
          <a:p>
            <a:r>
              <a:rPr lang="en-US" dirty="0" smtClean="0"/>
              <a:t>100 </a:t>
            </a:r>
            <a:r>
              <a:rPr lang="en-US" dirty="0" err="1" smtClean="0"/>
              <a:t>bp</a:t>
            </a:r>
            <a:r>
              <a:rPr lang="en-US" dirty="0" smtClean="0"/>
              <a:t> windows </a:t>
            </a:r>
            <a:endParaRPr lang="en-US" dirty="0"/>
          </a:p>
        </p:txBody>
      </p:sp>
      <p:sp>
        <p:nvSpPr>
          <p:cNvPr id="27" name="TextBox 26"/>
          <p:cNvSpPr txBox="1"/>
          <p:nvPr/>
        </p:nvSpPr>
        <p:spPr>
          <a:xfrm>
            <a:off x="914400" y="4812268"/>
            <a:ext cx="2907767" cy="369332"/>
          </a:xfrm>
          <a:prstGeom prst="rect">
            <a:avLst/>
          </a:prstGeom>
          <a:noFill/>
        </p:spPr>
        <p:txBody>
          <a:bodyPr wrap="none" rtlCol="0">
            <a:spAutoFit/>
          </a:bodyPr>
          <a:lstStyle/>
          <a:p>
            <a:r>
              <a:rPr lang="en-US" dirty="0" smtClean="0"/>
              <a:t>200, 500 &amp; 1000 </a:t>
            </a:r>
            <a:r>
              <a:rPr lang="en-US" dirty="0" err="1" smtClean="0"/>
              <a:t>bp</a:t>
            </a:r>
            <a:r>
              <a:rPr lang="en-US" dirty="0" smtClean="0"/>
              <a:t> windows</a:t>
            </a:r>
            <a:endParaRPr lang="en-US" dirty="0"/>
          </a:p>
        </p:txBody>
      </p:sp>
      <p:cxnSp>
        <p:nvCxnSpPr>
          <p:cNvPr id="29" name="Straight Arrow Connector 28"/>
          <p:cNvCxnSpPr/>
          <p:nvPr/>
        </p:nvCxnSpPr>
        <p:spPr>
          <a:xfrm flipV="1">
            <a:off x="7239000" y="4495800"/>
            <a:ext cx="762000" cy="2286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16200000" flipV="1">
            <a:off x="1752600" y="4038600"/>
            <a:ext cx="762000" cy="6096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6200000" flipV="1">
            <a:off x="1638300" y="3924300"/>
            <a:ext cx="121920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flipH="1" flipV="1">
            <a:off x="1905000" y="3581400"/>
            <a:ext cx="1676400" cy="6096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2438400" y="3048000"/>
            <a:ext cx="5334000" cy="1676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H="1" flipV="1">
            <a:off x="1409700" y="3467100"/>
            <a:ext cx="2286000" cy="2286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43584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200400" y="1676400"/>
            <a:ext cx="2133600" cy="381000"/>
          </a:xfrm>
          <a:prstGeom prst="rect">
            <a:avLst/>
          </a:prstGeom>
          <a:noFill/>
        </p:spPr>
        <p:txBody>
          <a:bodyPr wrap="square" rtlCol="0">
            <a:spAutoFit/>
          </a:bodyPr>
          <a:lstStyle/>
          <a:p>
            <a:r>
              <a:rPr lang="en-US" dirty="0" smtClean="0"/>
              <a:t>Short modification</a:t>
            </a:r>
            <a:endParaRPr lang="en-US" dirty="0"/>
          </a:p>
        </p:txBody>
      </p:sp>
      <p:sp>
        <p:nvSpPr>
          <p:cNvPr id="12" name="TextBox 11"/>
          <p:cNvSpPr txBox="1"/>
          <p:nvPr/>
        </p:nvSpPr>
        <p:spPr>
          <a:xfrm>
            <a:off x="3276600" y="3200400"/>
            <a:ext cx="2133600" cy="381000"/>
          </a:xfrm>
          <a:prstGeom prst="rect">
            <a:avLst/>
          </a:prstGeom>
          <a:noFill/>
        </p:spPr>
        <p:txBody>
          <a:bodyPr wrap="square" rtlCol="0">
            <a:spAutoFit/>
          </a:bodyPr>
          <a:lstStyle/>
          <a:p>
            <a:r>
              <a:rPr lang="en-US" dirty="0" smtClean="0"/>
              <a:t>Long modification</a:t>
            </a:r>
            <a:endParaRPr lang="en-US" dirty="0"/>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9873" t="17373" r="69211" b="75623"/>
          <a:stretch/>
        </p:blipFill>
        <p:spPr>
          <a:xfrm>
            <a:off x="974808" y="2965706"/>
            <a:ext cx="1973943" cy="615694"/>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9873" t="5757" r="69211" b="88549"/>
          <a:stretch/>
        </p:blipFill>
        <p:spPr>
          <a:xfrm>
            <a:off x="974808" y="1676400"/>
            <a:ext cx="1973945" cy="500485"/>
          </a:xfrm>
          <a:prstGeom prst="rect">
            <a:avLst/>
          </a:prstGeom>
        </p:spPr>
      </p:pic>
      <p:grpSp>
        <p:nvGrpSpPr>
          <p:cNvPr id="21" name="Group 20"/>
          <p:cNvGrpSpPr/>
          <p:nvPr/>
        </p:nvGrpSpPr>
        <p:grpSpPr>
          <a:xfrm>
            <a:off x="1035385" y="4758200"/>
            <a:ext cx="6965615" cy="1185400"/>
            <a:chOff x="1035385" y="4758200"/>
            <a:chExt cx="6965615" cy="1185400"/>
          </a:xfrm>
        </p:grpSpPr>
        <p:pic>
          <p:nvPicPr>
            <p:cNvPr id="18" name="Picture 17" descr="noncosingl.png"/>
            <p:cNvPicPr>
              <a:picLocks noChangeAspect="1"/>
            </p:cNvPicPr>
            <p:nvPr/>
          </p:nvPicPr>
          <p:blipFill rotWithShape="1">
            <a:blip r:embed="rId3" cstate="print"/>
            <a:srcRect l="28074" t="21808" r="43948" b="65573"/>
            <a:stretch/>
          </p:blipFill>
          <p:spPr>
            <a:xfrm>
              <a:off x="1051009" y="4870371"/>
              <a:ext cx="1972406" cy="884098"/>
            </a:xfrm>
            <a:prstGeom prst="rect">
              <a:avLst/>
            </a:prstGeom>
          </p:spPr>
        </p:pic>
        <p:pic>
          <p:nvPicPr>
            <p:cNvPr id="17" name="Picture 16" descr="noncosingl.png"/>
            <p:cNvPicPr>
              <a:picLocks noChangeAspect="1"/>
            </p:cNvPicPr>
            <p:nvPr/>
          </p:nvPicPr>
          <p:blipFill rotWithShape="1">
            <a:blip r:embed="rId3" cstate="print"/>
            <a:srcRect t="23616" r="89591" b="72728"/>
            <a:stretch/>
          </p:blipFill>
          <p:spPr>
            <a:xfrm>
              <a:off x="1035385" y="4758200"/>
              <a:ext cx="905272" cy="315969"/>
            </a:xfrm>
            <a:prstGeom prst="rect">
              <a:avLst/>
            </a:prstGeom>
          </p:spPr>
        </p:pic>
        <p:sp>
          <p:nvSpPr>
            <p:cNvPr id="19" name="TextBox 18"/>
            <p:cNvSpPr txBox="1"/>
            <p:nvPr/>
          </p:nvSpPr>
          <p:spPr>
            <a:xfrm>
              <a:off x="3276600" y="5297269"/>
              <a:ext cx="4724400" cy="646331"/>
            </a:xfrm>
            <a:prstGeom prst="rect">
              <a:avLst/>
            </a:prstGeom>
            <a:noFill/>
          </p:spPr>
          <p:txBody>
            <a:bodyPr wrap="square" rtlCol="0">
              <a:spAutoFit/>
            </a:bodyPr>
            <a:lstStyle/>
            <a:p>
              <a:r>
                <a:rPr lang="en-US" dirty="0" smtClean="0"/>
                <a:t>Discontinuous data: </a:t>
              </a:r>
              <a:r>
                <a:rPr lang="en-US" dirty="0" smtClean="0">
                  <a:solidFill>
                    <a:srgbClr val="FF0000"/>
                  </a:solidFill>
                </a:rPr>
                <a:t>RNA-</a:t>
              </a:r>
              <a:r>
                <a:rPr lang="en-US" dirty="0" err="1" smtClean="0">
                  <a:solidFill>
                    <a:srgbClr val="FF0000"/>
                  </a:solidFill>
                </a:rPr>
                <a:t>Seq</a:t>
              </a:r>
              <a:r>
                <a:rPr lang="en-US" dirty="0" smtClean="0">
                  <a:solidFill>
                    <a:srgbClr val="FF0000"/>
                  </a:solidFill>
                </a:rPr>
                <a:t> to find gene structures for this gene-like regions</a:t>
              </a:r>
              <a:endParaRPr lang="en-US" dirty="0">
                <a:solidFill>
                  <a:srgbClr val="FF0000"/>
                </a:solidFill>
              </a:endParaRPr>
            </a:p>
          </p:txBody>
        </p:sp>
      </p:grpSp>
      <p:sp>
        <p:nvSpPr>
          <p:cNvPr id="16" name="TextBox 6"/>
          <p:cNvSpPr txBox="1">
            <a:spLocks noChangeArrowheads="1"/>
          </p:cNvSpPr>
          <p:nvPr/>
        </p:nvSpPr>
        <p:spPr bwMode="auto">
          <a:xfrm>
            <a:off x="6934200" y="1447800"/>
            <a:ext cx="762000" cy="707886"/>
          </a:xfrm>
          <a:prstGeom prst="rect">
            <a:avLst/>
          </a:prstGeom>
          <a:noFill/>
          <a:ln w="9525">
            <a:noFill/>
            <a:miter lim="800000"/>
            <a:headEnd/>
            <a:tailEnd/>
          </a:ln>
        </p:spPr>
        <p:txBody>
          <a:bodyPr>
            <a:spAutoFit/>
          </a:bodyPr>
          <a:lstStyle/>
          <a:p>
            <a:r>
              <a:rPr lang="en-US" sz="4000" b="1" dirty="0" smtClean="0">
                <a:solidFill>
                  <a:srgbClr val="FF0000"/>
                </a:solidFill>
                <a:latin typeface="Gill Sans"/>
                <a:sym typeface="Wingdings 2" pitchFamily="18" charset="2"/>
              </a:rPr>
              <a:t></a:t>
            </a:r>
            <a:endParaRPr lang="en-US" sz="4000" b="1" dirty="0">
              <a:solidFill>
                <a:srgbClr val="FF0000"/>
              </a:solidFill>
              <a:latin typeface="Gill Sans"/>
              <a:sym typeface="Wingdings 2" pitchFamily="18" charset="2"/>
            </a:endParaRPr>
          </a:p>
        </p:txBody>
      </p:sp>
      <p:sp>
        <p:nvSpPr>
          <p:cNvPr id="20" name="TextBox 6"/>
          <p:cNvSpPr txBox="1">
            <a:spLocks noChangeArrowheads="1"/>
          </p:cNvSpPr>
          <p:nvPr/>
        </p:nvSpPr>
        <p:spPr bwMode="auto">
          <a:xfrm>
            <a:off x="6934200" y="3025914"/>
            <a:ext cx="762000" cy="707886"/>
          </a:xfrm>
          <a:prstGeom prst="rect">
            <a:avLst/>
          </a:prstGeom>
          <a:noFill/>
          <a:ln w="9525">
            <a:noFill/>
            <a:miter lim="800000"/>
            <a:headEnd/>
            <a:tailEnd/>
          </a:ln>
        </p:spPr>
        <p:txBody>
          <a:bodyPr>
            <a:spAutoFit/>
          </a:bodyPr>
          <a:lstStyle/>
          <a:p>
            <a:r>
              <a:rPr lang="en-US" sz="4000" b="1" dirty="0" smtClean="0">
                <a:solidFill>
                  <a:srgbClr val="FF0000"/>
                </a:solidFill>
                <a:latin typeface="Gill Sans"/>
                <a:sym typeface="Wingdings 2" pitchFamily="18" charset="2"/>
              </a:rPr>
              <a:t></a:t>
            </a:r>
            <a:endParaRPr lang="en-US" sz="4000" b="1" dirty="0">
              <a:solidFill>
                <a:srgbClr val="FF0000"/>
              </a:solidFill>
              <a:latin typeface="Gill Sans"/>
              <a:sym typeface="Wingdings 2" pitchFamily="18" charset="2"/>
            </a:endParaRPr>
          </a:p>
        </p:txBody>
      </p:sp>
      <p:sp>
        <p:nvSpPr>
          <p:cNvPr id="15" name="TextBox 14"/>
          <p:cNvSpPr txBox="1"/>
          <p:nvPr/>
        </p:nvSpPr>
        <p:spPr>
          <a:xfrm>
            <a:off x="924560" y="3886200"/>
            <a:ext cx="7076440" cy="646331"/>
          </a:xfrm>
          <a:prstGeom prst="rect">
            <a:avLst/>
          </a:prstGeom>
          <a:noFill/>
        </p:spPr>
        <p:txBody>
          <a:bodyPr wrap="square" rtlCol="0">
            <a:spAutoFit/>
          </a:bodyPr>
          <a:lstStyle/>
          <a:p>
            <a:r>
              <a:rPr lang="en-US" dirty="0" smtClean="0"/>
              <a:t>Using chromatin signatures we discovered hundreds of putative genes. </a:t>
            </a:r>
          </a:p>
          <a:p>
            <a:r>
              <a:rPr lang="en-US" b="1" dirty="0" smtClean="0"/>
              <a:t>What is their structure</a:t>
            </a:r>
            <a:r>
              <a:rPr lang="en-US" dirty="0" smtClean="0"/>
              <a:t>?</a:t>
            </a:r>
            <a:endParaRPr lang="en-US" dirty="0"/>
          </a:p>
        </p:txBody>
      </p:sp>
      <p:sp>
        <p:nvSpPr>
          <p:cNvPr id="2" name="Title 1"/>
          <p:cNvSpPr>
            <a:spLocks noGrp="1"/>
          </p:cNvSpPr>
          <p:nvPr>
            <p:ph type="title"/>
          </p:nvPr>
        </p:nvSpPr>
        <p:spPr/>
        <p:txBody>
          <a:bodyPr>
            <a:normAutofit fontScale="90000"/>
          </a:bodyPr>
          <a:lstStyle/>
          <a:p>
            <a:r>
              <a:rPr lang="en-US" dirty="0">
                <a:latin typeface="Gill Sans MT" pitchFamily="34" charset="0"/>
              </a:rPr>
              <a:t>Can we identify enriched regions across different </a:t>
            </a:r>
            <a:r>
              <a:rPr lang="en-US" dirty="0" smtClean="0">
                <a:latin typeface="Gill Sans MT" pitchFamily="34" charset="0"/>
              </a:rPr>
              <a:t>libraries?</a:t>
            </a:r>
            <a:endParaRPr lang="en-US" dirty="0"/>
          </a:p>
        </p:txBody>
      </p:sp>
    </p:spTree>
    <p:extLst>
      <p:ext uri="{BB962C8B-B14F-4D97-AF65-F5344CB8AC3E}">
        <p14:creationId xmlns:p14="http://schemas.microsoft.com/office/powerpoint/2010/main" val="4286094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132" y="2895600"/>
            <a:ext cx="6324868" cy="830997"/>
          </a:xfrm>
          <a:prstGeom prst="rect">
            <a:avLst/>
          </a:prstGeom>
          <a:noFill/>
        </p:spPr>
        <p:txBody>
          <a:bodyPr wrap="none" rtlCol="0">
            <a:spAutoFit/>
          </a:bodyPr>
          <a:lstStyle/>
          <a:p>
            <a:pPr algn="ctr"/>
            <a:r>
              <a:rPr lang="en-US" sz="2400" dirty="0" smtClean="0"/>
              <a:t>Scripture for RNA-</a:t>
            </a:r>
            <a:r>
              <a:rPr lang="en-US" sz="2400" dirty="0" err="1" smtClean="0"/>
              <a:t>Seq</a:t>
            </a:r>
            <a:r>
              <a:rPr lang="en-US" sz="2400" dirty="0" smtClean="0"/>
              <a:t>: </a:t>
            </a:r>
          </a:p>
          <a:p>
            <a:pPr algn="ctr"/>
            <a:r>
              <a:rPr lang="en-US" sz="2400" dirty="0" smtClean="0"/>
              <a:t>Extending segmentation to </a:t>
            </a:r>
            <a:r>
              <a:rPr lang="en-US" sz="2400" dirty="0" err="1" smtClean="0"/>
              <a:t>discontiguous</a:t>
            </a:r>
            <a:r>
              <a:rPr lang="en-US" sz="2400" dirty="0" smtClean="0"/>
              <a:t> regions</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387600" y="3142734"/>
            <a:ext cx="794433" cy="369332"/>
          </a:xfrm>
          <a:prstGeom prst="rect">
            <a:avLst/>
          </a:prstGeom>
          <a:noFill/>
        </p:spPr>
        <p:txBody>
          <a:bodyPr wrap="none" rtlCol="0">
            <a:spAutoFit/>
          </a:bodyPr>
          <a:lstStyle/>
          <a:p>
            <a:r>
              <a:rPr lang="en-US" dirty="0" smtClean="0"/>
              <a:t>10s kb</a:t>
            </a:r>
            <a:endParaRPr lang="en-US" dirty="0"/>
          </a:p>
        </p:txBody>
      </p:sp>
      <p:sp>
        <p:nvSpPr>
          <p:cNvPr id="21" name="TextBox 20"/>
          <p:cNvSpPr txBox="1"/>
          <p:nvPr/>
        </p:nvSpPr>
        <p:spPr>
          <a:xfrm>
            <a:off x="1313683" y="3142734"/>
            <a:ext cx="914696" cy="369332"/>
          </a:xfrm>
          <a:prstGeom prst="rect">
            <a:avLst/>
          </a:prstGeom>
          <a:noFill/>
        </p:spPr>
        <p:txBody>
          <a:bodyPr wrap="none" rtlCol="0">
            <a:spAutoFit/>
          </a:bodyPr>
          <a:lstStyle/>
          <a:p>
            <a:r>
              <a:rPr lang="en-US" dirty="0" smtClean="0"/>
              <a:t>100s </a:t>
            </a:r>
            <a:r>
              <a:rPr lang="en-US" dirty="0" err="1" smtClean="0"/>
              <a:t>bp</a:t>
            </a:r>
            <a:endParaRPr lang="en-US" dirty="0"/>
          </a:p>
        </p:txBody>
      </p:sp>
      <p:pic>
        <p:nvPicPr>
          <p:cNvPr id="22" name="Picture 21" descr="RNASeqAlignmentCartoon_s1.ai"/>
          <p:cNvPicPr>
            <a:picLocks noChangeAspect="1"/>
          </p:cNvPicPr>
          <p:nvPr/>
        </p:nvPicPr>
        <p:blipFill>
          <a:blip r:embed="rId2"/>
          <a:srcRect b="75000"/>
          <a:stretch>
            <a:fillRect/>
          </a:stretch>
        </p:blipFill>
        <p:spPr>
          <a:xfrm>
            <a:off x="762000" y="990600"/>
            <a:ext cx="7620000" cy="533400"/>
          </a:xfrm>
          <a:prstGeom prst="rect">
            <a:avLst/>
          </a:prstGeom>
        </p:spPr>
      </p:pic>
      <p:pic>
        <p:nvPicPr>
          <p:cNvPr id="23" name="Picture 22" descr="RNASeqAlignmentCartoon_s1.ai"/>
          <p:cNvPicPr>
            <a:picLocks noChangeAspect="1"/>
          </p:cNvPicPr>
          <p:nvPr/>
        </p:nvPicPr>
        <p:blipFill>
          <a:blip r:embed="rId3"/>
          <a:stretch>
            <a:fillRect/>
          </a:stretch>
        </p:blipFill>
        <p:spPr>
          <a:xfrm>
            <a:off x="762000" y="990600"/>
            <a:ext cx="7620000" cy="2133600"/>
          </a:xfrm>
          <a:prstGeom prst="rect">
            <a:avLst/>
          </a:prstGeom>
        </p:spPr>
      </p:pic>
      <p:pic>
        <p:nvPicPr>
          <p:cNvPr id="24" name="Picture 23" descr="RNASeqAlignmentCartoon_s2.ai"/>
          <p:cNvPicPr>
            <a:picLocks noChangeAspect="1"/>
          </p:cNvPicPr>
          <p:nvPr/>
        </p:nvPicPr>
        <p:blipFill>
          <a:blip r:embed="rId4"/>
          <a:stretch>
            <a:fillRect/>
          </a:stretch>
        </p:blipFill>
        <p:spPr>
          <a:xfrm>
            <a:off x="762000" y="990600"/>
            <a:ext cx="7620000" cy="2133600"/>
          </a:xfrm>
          <a:prstGeom prst="rect">
            <a:avLst/>
          </a:prstGeom>
        </p:spPr>
      </p:pic>
      <p:sp>
        <p:nvSpPr>
          <p:cNvPr id="26" name="Vertical Text Placeholder 8"/>
          <p:cNvSpPr txBox="1">
            <a:spLocks/>
          </p:cNvSpPr>
          <p:nvPr/>
        </p:nvSpPr>
        <p:spPr>
          <a:xfrm rot="16200000">
            <a:off x="3238501" y="952501"/>
            <a:ext cx="2209800" cy="8229600"/>
          </a:xfrm>
          <a:prstGeom prst="rect">
            <a:avLst/>
          </a:prstGeom>
        </p:spPr>
        <p:txBody>
          <a:bodyPr vert="eaVert" lIns="91440" tIns="45720" rIns="91440" bIns="45720" rtlCol="0">
            <a:normAutofit fontScale="92500" lnSpcReduction="10000"/>
          </a:bodyPr>
          <a:lstStyle/>
          <a:p>
            <a:pPr marL="342900" indent="-342900">
              <a:spcBef>
                <a:spcPct val="20000"/>
              </a:spcBef>
            </a:pPr>
            <a:r>
              <a:rPr lang="en-US" sz="2000" b="1" dirty="0" smtClean="0"/>
              <a:t>Challenges:</a:t>
            </a:r>
          </a:p>
          <a:p>
            <a:pPr marL="342900" indent="-342900">
              <a:spcBef>
                <a:spcPct val="20000"/>
              </a:spcBef>
              <a:buFont typeface="Arial" pitchFamily="34" charset="0"/>
              <a:buChar char="•"/>
            </a:pPr>
            <a:r>
              <a:rPr lang="en-US" sz="2000" dirty="0" smtClean="0"/>
              <a:t>Genes exist at many different expression levels, spanning several orders of magnitude. </a:t>
            </a:r>
          </a:p>
          <a:p>
            <a:pPr marL="342900" indent="-342900">
              <a:spcBef>
                <a:spcPct val="20000"/>
              </a:spcBef>
              <a:buFont typeface="Arial" pitchFamily="34" charset="0"/>
              <a:buChar char="•"/>
            </a:pPr>
            <a:r>
              <a:rPr lang="en-US" sz="2000" dirty="0" smtClean="0"/>
              <a:t>Reads originate from both mature mRNA (</a:t>
            </a:r>
            <a:r>
              <a:rPr lang="en-US" sz="2000" dirty="0" err="1" smtClean="0"/>
              <a:t>exons</a:t>
            </a:r>
            <a:r>
              <a:rPr lang="en-US" sz="2000" dirty="0" smtClean="0"/>
              <a:t>) and immature mRNA (</a:t>
            </a:r>
            <a:r>
              <a:rPr lang="en-US" sz="2000" dirty="0" err="1" smtClean="0"/>
              <a:t>introns</a:t>
            </a:r>
            <a:r>
              <a:rPr lang="en-US" sz="2000" dirty="0" smtClean="0"/>
              <a:t>) and it can be problematic to distinguish between them. </a:t>
            </a:r>
          </a:p>
          <a:p>
            <a:pPr marL="342900" indent="-342900">
              <a:spcBef>
                <a:spcPct val="20000"/>
              </a:spcBef>
              <a:buFont typeface="Arial" pitchFamily="34" charset="0"/>
              <a:buChar char="•"/>
            </a:pPr>
            <a:r>
              <a:rPr lang="en-US" sz="2000" dirty="0" smtClean="0"/>
              <a:t>Reads are short and genes can have many </a:t>
            </a:r>
            <a:r>
              <a:rPr lang="en-US" sz="2000" dirty="0" err="1" smtClean="0"/>
              <a:t>isoforms</a:t>
            </a:r>
            <a:r>
              <a:rPr lang="en-US" sz="2000" dirty="0" smtClean="0"/>
              <a:t> making it challenging to determine which </a:t>
            </a:r>
            <a:r>
              <a:rPr lang="en-US" sz="2000" dirty="0" err="1" smtClean="0"/>
              <a:t>isoform</a:t>
            </a:r>
            <a:r>
              <a:rPr lang="en-US" sz="2000" dirty="0" smtClean="0"/>
              <a:t> produced each read.</a:t>
            </a:r>
            <a:endParaRPr kumimoji="0" lang="en-US" sz="20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fontScale="90000"/>
          </a:bodyPr>
          <a:lstStyle/>
          <a:p>
            <a:r>
              <a:rPr lang="en-US" dirty="0" smtClean="0">
                <a:latin typeface="Gill Sans MT" pitchFamily="34" charset="0"/>
              </a:rPr>
              <a:t>Transcript </a:t>
            </a:r>
            <a:r>
              <a:rPr lang="en-US" dirty="0">
                <a:latin typeface="Gill Sans MT" pitchFamily="34" charset="0"/>
              </a:rPr>
              <a:t>reconstruction problem as a segmentation </a:t>
            </a:r>
            <a:r>
              <a:rPr lang="en-US" dirty="0" smtClean="0">
                <a:latin typeface="Gill Sans MT" pitchFamily="34" charset="0"/>
              </a:rPr>
              <a:t>problem</a:t>
            </a:r>
            <a:endParaRPr lang="en-US" dirty="0"/>
          </a:p>
        </p:txBody>
      </p:sp>
    </p:spTree>
    <p:extLst>
      <p:ext uri="{BB962C8B-B14F-4D97-AF65-F5344CB8AC3E}">
        <p14:creationId xmlns:p14="http://schemas.microsoft.com/office/powerpoint/2010/main" val="4286094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anoramic.png"/>
          <p:cNvPicPr>
            <a:picLocks noChangeAspect="1"/>
          </p:cNvPicPr>
          <p:nvPr/>
        </p:nvPicPr>
        <p:blipFill>
          <a:blip r:embed="rId2" cstate="print"/>
          <a:srcRect l="3333"/>
          <a:stretch>
            <a:fillRect/>
          </a:stretch>
        </p:blipFill>
        <p:spPr>
          <a:xfrm>
            <a:off x="152400" y="914400"/>
            <a:ext cx="8839200" cy="1841408"/>
          </a:xfrm>
          <a:prstGeom prst="rect">
            <a:avLst/>
          </a:prstGeom>
        </p:spPr>
      </p:pic>
      <p:sp>
        <p:nvSpPr>
          <p:cNvPr id="9" name="Rectangle 8"/>
          <p:cNvSpPr/>
          <p:nvPr/>
        </p:nvSpPr>
        <p:spPr>
          <a:xfrm>
            <a:off x="457200" y="1600200"/>
            <a:ext cx="8382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3400" y="2590800"/>
            <a:ext cx="845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9"/>
          <p:cNvSpPr txBox="1">
            <a:spLocks noChangeArrowheads="1"/>
          </p:cNvSpPr>
          <p:nvPr/>
        </p:nvSpPr>
        <p:spPr bwMode="auto">
          <a:xfrm>
            <a:off x="838200" y="2895600"/>
            <a:ext cx="7620000" cy="646112"/>
          </a:xfrm>
          <a:prstGeom prst="rect">
            <a:avLst/>
          </a:prstGeom>
          <a:noFill/>
          <a:ln w="9525">
            <a:noFill/>
            <a:miter lim="800000"/>
            <a:headEnd/>
            <a:tailEnd/>
          </a:ln>
        </p:spPr>
        <p:txBody>
          <a:bodyPr wrap="square">
            <a:spAutoFit/>
          </a:bodyPr>
          <a:lstStyle/>
          <a:p>
            <a:pPr algn="ctr"/>
            <a:r>
              <a:rPr lang="en-US" b="1" dirty="0">
                <a:solidFill>
                  <a:srgbClr val="0070C0"/>
                </a:solidFill>
                <a:latin typeface="Calibri" pitchFamily="34" charset="0"/>
              </a:rPr>
              <a:t>Statistical segmentation of chromatin modifications uses continuity of segments to increase power for interval detection</a:t>
            </a:r>
          </a:p>
        </p:txBody>
      </p:sp>
      <p:sp>
        <p:nvSpPr>
          <p:cNvPr id="19" name="TextBox 18"/>
          <p:cNvSpPr txBox="1">
            <a:spLocks noChangeArrowheads="1"/>
          </p:cNvSpPr>
          <p:nvPr/>
        </p:nvSpPr>
        <p:spPr bwMode="auto">
          <a:xfrm>
            <a:off x="533400" y="5638800"/>
            <a:ext cx="8001000" cy="646331"/>
          </a:xfrm>
          <a:prstGeom prst="rect">
            <a:avLst/>
          </a:prstGeom>
          <a:noFill/>
          <a:ln w="9525">
            <a:noFill/>
            <a:miter lim="800000"/>
            <a:headEnd/>
            <a:tailEnd/>
          </a:ln>
        </p:spPr>
        <p:txBody>
          <a:bodyPr>
            <a:spAutoFit/>
          </a:bodyPr>
          <a:lstStyle/>
          <a:p>
            <a:pPr algn="ctr"/>
            <a:r>
              <a:rPr lang="en-US" b="1" dirty="0">
                <a:solidFill>
                  <a:srgbClr val="0070C0"/>
                </a:solidFill>
                <a:latin typeface="Calibri" pitchFamily="34" charset="0"/>
              </a:rPr>
              <a:t>If we know the connectivity of fragments, we can increase our power to detect transcripts</a:t>
            </a:r>
          </a:p>
        </p:txBody>
      </p:sp>
      <p:sp>
        <p:nvSpPr>
          <p:cNvPr id="20" name="TextBox 19"/>
          <p:cNvSpPr txBox="1"/>
          <p:nvPr/>
        </p:nvSpPr>
        <p:spPr>
          <a:xfrm>
            <a:off x="3657600" y="4066401"/>
            <a:ext cx="1371600" cy="276999"/>
          </a:xfrm>
          <a:prstGeom prst="rect">
            <a:avLst/>
          </a:prstGeom>
          <a:noFill/>
        </p:spPr>
        <p:txBody>
          <a:bodyPr wrap="square" rtlCol="0">
            <a:spAutoFit/>
          </a:bodyPr>
          <a:lstStyle/>
          <a:p>
            <a:pPr algn="ctr"/>
            <a:r>
              <a:rPr lang="en-US" sz="1200" b="1" dirty="0" smtClean="0">
                <a:solidFill>
                  <a:schemeClr val="bg1">
                    <a:lumMod val="50000"/>
                  </a:schemeClr>
                </a:solidFill>
                <a:latin typeface="Verdana" pitchFamily="34" charset="0"/>
                <a:ea typeface="Verdana" pitchFamily="34" charset="0"/>
                <a:cs typeface="Verdana" pitchFamily="34" charset="0"/>
              </a:rPr>
              <a:t>RNA-Seq</a:t>
            </a:r>
            <a:endParaRPr lang="en-US" sz="1200" b="1" dirty="0">
              <a:solidFill>
                <a:schemeClr val="bg1">
                  <a:lumMod val="50000"/>
                </a:schemeClr>
              </a:solidFill>
              <a:latin typeface="Verdana" pitchFamily="34" charset="0"/>
              <a:ea typeface="Verdana" pitchFamily="34" charset="0"/>
              <a:cs typeface="Verdana" pitchFamily="34" charset="0"/>
            </a:endParaRPr>
          </a:p>
        </p:txBody>
      </p:sp>
      <p:pic>
        <p:nvPicPr>
          <p:cNvPr id="12" name="Picture 11" descr="stat1.overview.with.tdf.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2000"/>
            <a:ext cx="9144000" cy="871823"/>
          </a:xfrm>
          <a:prstGeom prst="rect">
            <a:avLst/>
          </a:prstGeom>
        </p:spPr>
      </p:pic>
      <p:sp useBgFill="1">
        <p:nvSpPr>
          <p:cNvPr id="13" name="Rectangle 12"/>
          <p:cNvSpPr/>
          <p:nvPr/>
        </p:nvSpPr>
        <p:spPr>
          <a:xfrm>
            <a:off x="76200" y="5012266"/>
            <a:ext cx="9067800" cy="76200"/>
          </a:xfrm>
          <a:prstGeom prst="rect">
            <a:avLst/>
          </a:prstGeom>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1" name="Rectangle 20"/>
          <p:cNvSpPr/>
          <p:nvPr/>
        </p:nvSpPr>
        <p:spPr>
          <a:xfrm>
            <a:off x="76200" y="5181600"/>
            <a:ext cx="9067800" cy="304800"/>
          </a:xfrm>
          <a:prstGeom prst="rect">
            <a:avLst/>
          </a:prstGeom>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a:normAutofit fontScale="90000"/>
          </a:bodyPr>
          <a:lstStyle/>
          <a:p>
            <a:r>
              <a:rPr lang="en-US" dirty="0">
                <a:latin typeface="Gill Sans MT" pitchFamily="34" charset="0"/>
              </a:rPr>
              <a:t>Scripture:  </a:t>
            </a:r>
            <a:r>
              <a:rPr lang="en-US" dirty="0" smtClean="0">
                <a:latin typeface="Gill Sans MT" pitchFamily="34" charset="0"/>
              </a:rPr>
              <a:t>Genome</a:t>
            </a:r>
            <a:r>
              <a:rPr lang="en-US" dirty="0">
                <a:latin typeface="Gill Sans MT" pitchFamily="34" charset="0"/>
              </a:rPr>
              <a:t>-guided </a:t>
            </a:r>
            <a:r>
              <a:rPr lang="en-US" dirty="0" err="1">
                <a:latin typeface="Gill Sans MT" pitchFamily="34" charset="0"/>
              </a:rPr>
              <a:t>transcriptome</a:t>
            </a:r>
            <a:r>
              <a:rPr lang="en-US" dirty="0">
                <a:latin typeface="Gill Sans MT" pitchFamily="34" charset="0"/>
              </a:rPr>
              <a:t> </a:t>
            </a:r>
            <a:r>
              <a:rPr lang="en-US" dirty="0" smtClean="0">
                <a:latin typeface="Gill Sans MT" pitchFamily="34" charset="0"/>
              </a:rPr>
              <a:t>reconstruction</a:t>
            </a:r>
            <a:endParaRPr lang="en-US" dirty="0"/>
          </a:p>
        </p:txBody>
      </p:sp>
    </p:spTree>
    <p:extLst>
      <p:ext uri="{BB962C8B-B14F-4D97-AF65-F5344CB8AC3E}">
        <p14:creationId xmlns:p14="http://schemas.microsoft.com/office/powerpoint/2010/main" val="4004096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9" grpId="0"/>
      <p:bldP spid="20" grpId="0"/>
      <p:bldP spid="13"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tat1.overview.with.tdf.with.reads.2.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066800"/>
            <a:ext cx="8763000" cy="4051300"/>
          </a:xfrm>
          <a:prstGeom prst="rect">
            <a:avLst/>
          </a:prstGeom>
        </p:spPr>
      </p:pic>
      <p:sp>
        <p:nvSpPr>
          <p:cNvPr id="5" name="Rectangle 4"/>
          <p:cNvSpPr/>
          <p:nvPr/>
        </p:nvSpPr>
        <p:spPr>
          <a:xfrm>
            <a:off x="304800" y="1524000"/>
            <a:ext cx="8534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Arrow Connector 7"/>
          <p:cNvCxnSpPr>
            <a:stCxn id="11" idx="0"/>
          </p:cNvCxnSpPr>
          <p:nvPr/>
        </p:nvCxnSpPr>
        <p:spPr>
          <a:xfrm flipH="1" flipV="1">
            <a:off x="6477000" y="5181600"/>
            <a:ext cx="9906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1" idx="0"/>
          </p:cNvCxnSpPr>
          <p:nvPr/>
        </p:nvCxnSpPr>
        <p:spPr>
          <a:xfrm flipH="1" flipV="1">
            <a:off x="7315200" y="5181600"/>
            <a:ext cx="1524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34200" y="5791200"/>
            <a:ext cx="1066800" cy="400110"/>
          </a:xfrm>
          <a:prstGeom prst="rect">
            <a:avLst/>
          </a:prstGeom>
          <a:noFill/>
        </p:spPr>
        <p:txBody>
          <a:bodyPr wrap="square" rtlCol="0">
            <a:spAutoFit/>
          </a:bodyPr>
          <a:lstStyle/>
          <a:p>
            <a:r>
              <a:rPr lang="en-US" sz="2000" dirty="0" err="1" smtClean="0"/>
              <a:t>intron</a:t>
            </a:r>
            <a:endParaRPr lang="en-US" sz="2000" dirty="0"/>
          </a:p>
        </p:txBody>
      </p:sp>
      <p:sp>
        <p:nvSpPr>
          <p:cNvPr id="9" name="TextBox 8"/>
          <p:cNvSpPr txBox="1"/>
          <p:nvPr/>
        </p:nvSpPr>
        <p:spPr>
          <a:xfrm>
            <a:off x="1143000" y="6488668"/>
            <a:ext cx="6615513" cy="369332"/>
          </a:xfrm>
          <a:prstGeom prst="rect">
            <a:avLst/>
          </a:prstGeom>
          <a:solidFill>
            <a:schemeClr val="bg1">
              <a:lumMod val="85000"/>
            </a:schemeClr>
          </a:solidFill>
        </p:spPr>
        <p:txBody>
          <a:bodyPr wrap="none" rtlCol="0">
            <a:spAutoFit/>
          </a:bodyPr>
          <a:lstStyle/>
          <a:p>
            <a:r>
              <a:rPr lang="en-US" b="1" dirty="0" err="1" smtClean="0">
                <a:solidFill>
                  <a:srgbClr val="000000"/>
                </a:solidFill>
              </a:rPr>
              <a:t>Exon</a:t>
            </a:r>
            <a:r>
              <a:rPr lang="en-US" b="1" dirty="0" smtClean="0">
                <a:solidFill>
                  <a:srgbClr val="000000"/>
                </a:solidFill>
              </a:rPr>
              <a:t> junction spanning reads provide the connectivity information.</a:t>
            </a:r>
            <a:endParaRPr lang="en-US" b="1" dirty="0">
              <a:solidFill>
                <a:srgbClr val="000000"/>
              </a:solidFill>
            </a:endParaRPr>
          </a:p>
        </p:txBody>
      </p:sp>
      <p:sp>
        <p:nvSpPr>
          <p:cNvPr id="3" name="Title 2"/>
          <p:cNvSpPr>
            <a:spLocks noGrp="1"/>
          </p:cNvSpPr>
          <p:nvPr>
            <p:ph type="title"/>
          </p:nvPr>
        </p:nvSpPr>
        <p:spPr/>
        <p:txBody>
          <a:bodyPr>
            <a:normAutofit fontScale="90000"/>
          </a:bodyPr>
          <a:lstStyle/>
          <a:p>
            <a:r>
              <a:rPr lang="en-US" dirty="0">
                <a:latin typeface="Gil sans" charset="0"/>
              </a:rPr>
              <a:t>Longer (76) reads </a:t>
            </a:r>
            <a:r>
              <a:rPr lang="en-US" dirty="0" smtClean="0">
                <a:latin typeface="Gil sans" charset="0"/>
              </a:rPr>
              <a:t>increased </a:t>
            </a:r>
            <a:r>
              <a:rPr lang="en-US" dirty="0">
                <a:latin typeface="Gil sans" charset="0"/>
              </a:rPr>
              <a:t>number of junction </a:t>
            </a:r>
            <a:r>
              <a:rPr lang="en-US" dirty="0" smtClean="0">
                <a:latin typeface="Gil sans" charset="0"/>
              </a:rPr>
              <a:t>reads</a:t>
            </a:r>
            <a:endParaRPr lang="en-US" dirty="0"/>
          </a:p>
        </p:txBody>
      </p:sp>
    </p:spTree>
    <p:extLst>
      <p:ext uri="{BB962C8B-B14F-4D97-AF65-F5344CB8AC3E}">
        <p14:creationId xmlns:p14="http://schemas.microsoft.com/office/powerpoint/2010/main" val="1007516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2000"/>
                                        <p:tgtEl>
                                          <p:spTgt spid="5"/>
                                        </p:tgtEl>
                                      </p:cBhvr>
                                    </p:animEffect>
                                    <p:set>
                                      <p:cBhvr>
                                        <p:cTn id="15" dur="1" fill="hold">
                                          <p:stCondLst>
                                            <p:cond delay="19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ample_gene_reconstruction_with_annotations.ai"/>
          <p:cNvPicPr>
            <a:picLocks noChangeAspect="1"/>
          </p:cNvPicPr>
          <p:nvPr/>
        </p:nvPicPr>
        <p:blipFill>
          <a:blip r:embed="rId3"/>
          <a:srcRect b="82316"/>
          <a:stretch>
            <a:fillRect/>
          </a:stretch>
        </p:blipFill>
        <p:spPr>
          <a:xfrm>
            <a:off x="154820" y="1247862"/>
            <a:ext cx="8771467" cy="771438"/>
          </a:xfrm>
          <a:prstGeom prst="rect">
            <a:avLst/>
          </a:prstGeom>
        </p:spPr>
      </p:pic>
      <p:sp>
        <p:nvSpPr>
          <p:cNvPr id="8" name="TextBox 7"/>
          <p:cNvSpPr txBox="1"/>
          <p:nvPr/>
        </p:nvSpPr>
        <p:spPr>
          <a:xfrm>
            <a:off x="3060700" y="2628900"/>
            <a:ext cx="2107405" cy="369332"/>
          </a:xfrm>
          <a:prstGeom prst="rect">
            <a:avLst/>
          </a:prstGeom>
          <a:noFill/>
        </p:spPr>
        <p:txBody>
          <a:bodyPr wrap="none" rtlCol="0">
            <a:spAutoFit/>
          </a:bodyPr>
          <a:lstStyle/>
          <a:p>
            <a:r>
              <a:rPr lang="en-US" dirty="0" err="1" smtClean="0"/>
              <a:t>Exon-exon</a:t>
            </a:r>
            <a:r>
              <a:rPr lang="en-US" dirty="0" smtClean="0"/>
              <a:t> junctions</a:t>
            </a:r>
            <a:endParaRPr lang="en-US" dirty="0"/>
          </a:p>
        </p:txBody>
      </p:sp>
      <p:sp>
        <p:nvSpPr>
          <p:cNvPr id="9" name="TextBox 8"/>
          <p:cNvSpPr txBox="1"/>
          <p:nvPr/>
        </p:nvSpPr>
        <p:spPr>
          <a:xfrm>
            <a:off x="3767665" y="3289300"/>
            <a:ext cx="2088470" cy="369332"/>
          </a:xfrm>
          <a:prstGeom prst="rect">
            <a:avLst/>
          </a:prstGeom>
          <a:noFill/>
        </p:spPr>
        <p:txBody>
          <a:bodyPr wrap="none" rtlCol="0">
            <a:spAutoFit/>
          </a:bodyPr>
          <a:lstStyle/>
          <a:p>
            <a:r>
              <a:rPr lang="en-US" dirty="0" smtClean="0"/>
              <a:t>Alternative </a:t>
            </a:r>
            <a:r>
              <a:rPr lang="en-US" dirty="0" err="1" smtClean="0"/>
              <a:t>isoforms</a:t>
            </a:r>
            <a:endParaRPr lang="en-US" dirty="0"/>
          </a:p>
        </p:txBody>
      </p:sp>
      <p:cxnSp>
        <p:nvCxnSpPr>
          <p:cNvPr id="11" name="Straight Connector 10"/>
          <p:cNvCxnSpPr/>
          <p:nvPr/>
        </p:nvCxnSpPr>
        <p:spPr>
          <a:xfrm rot="16200000" flipH="1">
            <a:off x="228600" y="2209800"/>
            <a:ext cx="38100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473200" y="2044700"/>
            <a:ext cx="1460500" cy="419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511800" y="2032000"/>
            <a:ext cx="522135" cy="40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073900" y="2057400"/>
            <a:ext cx="1460500" cy="419100"/>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Picture 20" descr="sample_gene_reconstruction_with_annotations.ai"/>
          <p:cNvPicPr>
            <a:picLocks noChangeAspect="1"/>
          </p:cNvPicPr>
          <p:nvPr/>
        </p:nvPicPr>
        <p:blipFill>
          <a:blip r:embed="rId4"/>
          <a:srcRect l="2222" r="83889" b="55531"/>
          <a:stretch>
            <a:fillRect/>
          </a:stretch>
        </p:blipFill>
        <p:spPr>
          <a:xfrm>
            <a:off x="520700" y="2489200"/>
            <a:ext cx="2273300" cy="3472310"/>
          </a:xfrm>
          <a:prstGeom prst="rect">
            <a:avLst/>
          </a:prstGeom>
        </p:spPr>
      </p:pic>
      <p:pic>
        <p:nvPicPr>
          <p:cNvPr id="22" name="Picture 21" descr="sample_gene_reconstruction_with_annotations.ai"/>
          <p:cNvPicPr>
            <a:picLocks noChangeAspect="1"/>
          </p:cNvPicPr>
          <p:nvPr/>
        </p:nvPicPr>
        <p:blipFill>
          <a:blip r:embed="rId4"/>
          <a:srcRect l="2222" r="84691" b="79832"/>
          <a:stretch>
            <a:fillRect/>
          </a:stretch>
        </p:blipFill>
        <p:spPr>
          <a:xfrm>
            <a:off x="520700" y="2489200"/>
            <a:ext cx="2142067" cy="1574800"/>
          </a:xfrm>
          <a:prstGeom prst="rect">
            <a:avLst/>
          </a:prstGeom>
        </p:spPr>
      </p:pic>
      <p:pic>
        <p:nvPicPr>
          <p:cNvPr id="26" name="Picture 25" descr="sample_gene_reconstruction_with_annotations.ai"/>
          <p:cNvPicPr>
            <a:picLocks noChangeAspect="1"/>
          </p:cNvPicPr>
          <p:nvPr/>
        </p:nvPicPr>
        <p:blipFill>
          <a:blip r:embed="rId4"/>
          <a:srcRect l="2222" t="17390" r="96304" b="79832"/>
          <a:stretch>
            <a:fillRect/>
          </a:stretch>
        </p:blipFill>
        <p:spPr>
          <a:xfrm>
            <a:off x="3111500" y="5375246"/>
            <a:ext cx="241300" cy="216932"/>
          </a:xfrm>
          <a:prstGeom prst="rect">
            <a:avLst/>
          </a:prstGeom>
        </p:spPr>
      </p:pic>
      <p:pic>
        <p:nvPicPr>
          <p:cNvPr id="27" name="Picture 26" descr="sample_gene_reconstruction_with_annotations.ai"/>
          <p:cNvPicPr>
            <a:picLocks noChangeAspect="1"/>
          </p:cNvPicPr>
          <p:nvPr/>
        </p:nvPicPr>
        <p:blipFill>
          <a:blip r:embed="rId4"/>
          <a:srcRect l="3696" t="17390" r="95179" b="79832"/>
          <a:stretch>
            <a:fillRect/>
          </a:stretch>
        </p:blipFill>
        <p:spPr>
          <a:xfrm>
            <a:off x="3060700" y="5592178"/>
            <a:ext cx="313520" cy="369332"/>
          </a:xfrm>
          <a:prstGeom prst="rect">
            <a:avLst/>
          </a:prstGeom>
        </p:spPr>
      </p:pic>
      <p:sp>
        <p:nvSpPr>
          <p:cNvPr id="28" name="TextBox 27"/>
          <p:cNvSpPr txBox="1"/>
          <p:nvPr/>
        </p:nvSpPr>
        <p:spPr>
          <a:xfrm>
            <a:off x="3448050" y="5280512"/>
            <a:ext cx="1359680" cy="369332"/>
          </a:xfrm>
          <a:prstGeom prst="rect">
            <a:avLst/>
          </a:prstGeom>
          <a:noFill/>
        </p:spPr>
        <p:txBody>
          <a:bodyPr wrap="none" rtlCol="0">
            <a:spAutoFit/>
          </a:bodyPr>
          <a:lstStyle/>
          <a:p>
            <a:r>
              <a:rPr lang="en-US" dirty="0" smtClean="0"/>
              <a:t>Aligned read</a:t>
            </a:r>
            <a:endParaRPr lang="en-US" dirty="0"/>
          </a:p>
        </p:txBody>
      </p:sp>
      <p:sp>
        <p:nvSpPr>
          <p:cNvPr id="29" name="TextBox 28"/>
          <p:cNvSpPr txBox="1"/>
          <p:nvPr/>
        </p:nvSpPr>
        <p:spPr>
          <a:xfrm>
            <a:off x="3435350" y="5559912"/>
            <a:ext cx="567208" cy="369332"/>
          </a:xfrm>
          <a:prstGeom prst="rect">
            <a:avLst/>
          </a:prstGeom>
          <a:noFill/>
        </p:spPr>
        <p:txBody>
          <a:bodyPr wrap="none" rtlCol="0">
            <a:spAutoFit/>
          </a:bodyPr>
          <a:lstStyle/>
          <a:p>
            <a:r>
              <a:rPr lang="en-US" dirty="0" smtClean="0"/>
              <a:t>Gap</a:t>
            </a:r>
            <a:endParaRPr lang="en-US" dirty="0"/>
          </a:p>
        </p:txBody>
      </p:sp>
      <p:sp>
        <p:nvSpPr>
          <p:cNvPr id="19" name="TextBox 18"/>
          <p:cNvSpPr txBox="1"/>
          <p:nvPr/>
        </p:nvSpPr>
        <p:spPr>
          <a:xfrm>
            <a:off x="2834520" y="901700"/>
            <a:ext cx="2815645" cy="307777"/>
          </a:xfrm>
          <a:prstGeom prst="rect">
            <a:avLst/>
          </a:prstGeom>
          <a:noFill/>
        </p:spPr>
        <p:txBody>
          <a:bodyPr wrap="none" rtlCol="0">
            <a:spAutoFit/>
          </a:bodyPr>
          <a:lstStyle/>
          <a:p>
            <a:r>
              <a:rPr lang="en-US" sz="1400" dirty="0" smtClean="0"/>
              <a:t>Protein coding gene with 2 </a:t>
            </a:r>
            <a:r>
              <a:rPr lang="en-US" sz="1400" dirty="0" err="1" smtClean="0"/>
              <a:t>isoforms</a:t>
            </a:r>
            <a:endParaRPr lang="en-US" sz="1400" dirty="0"/>
          </a:p>
        </p:txBody>
      </p:sp>
      <p:sp>
        <p:nvSpPr>
          <p:cNvPr id="20" name="TextBox 19"/>
          <p:cNvSpPr txBox="1"/>
          <p:nvPr/>
        </p:nvSpPr>
        <p:spPr>
          <a:xfrm>
            <a:off x="3600149" y="1649968"/>
            <a:ext cx="1519576" cy="307777"/>
          </a:xfrm>
          <a:prstGeom prst="rect">
            <a:avLst/>
          </a:prstGeom>
          <a:noFill/>
        </p:spPr>
        <p:txBody>
          <a:bodyPr wrap="square" rtlCol="0">
            <a:spAutoFit/>
          </a:bodyPr>
          <a:lstStyle/>
          <a:p>
            <a:r>
              <a:rPr lang="en-US" sz="1400" dirty="0" smtClean="0"/>
              <a:t>Read coverage</a:t>
            </a:r>
            <a:endParaRPr lang="en-US" sz="1400" dirty="0"/>
          </a:p>
        </p:txBody>
      </p:sp>
      <p:pic>
        <p:nvPicPr>
          <p:cNvPr id="23" name="Picture 22" descr="1500032D16Rik_reconstruction_colored_introns.ai"/>
          <p:cNvPicPr>
            <a:picLocks noChangeAspect="1"/>
          </p:cNvPicPr>
          <p:nvPr/>
        </p:nvPicPr>
        <p:blipFill>
          <a:blip r:embed="rId5"/>
          <a:srcRect l="58333" r="20972" b="55531"/>
          <a:stretch>
            <a:fillRect/>
          </a:stretch>
        </p:blipFill>
        <p:spPr>
          <a:xfrm>
            <a:off x="5841999" y="2641600"/>
            <a:ext cx="2946912" cy="3020944"/>
          </a:xfrm>
          <a:prstGeom prst="rect">
            <a:avLst/>
          </a:prstGeom>
        </p:spPr>
      </p:pic>
      <p:sp>
        <p:nvSpPr>
          <p:cNvPr id="24" name="Title 1"/>
          <p:cNvSpPr txBox="1">
            <a:spLocks/>
          </p:cNvSpPr>
          <p:nvPr/>
        </p:nvSpPr>
        <p:spPr>
          <a:xfrm>
            <a:off x="76200" y="274638"/>
            <a:ext cx="8763000" cy="487362"/>
          </a:xfrm>
          <a:prstGeom prst="rect">
            <a:avLst/>
          </a:prstGeom>
        </p:spPr>
        <p:txBody>
          <a:bodyPr/>
          <a:lstStyle/>
          <a:p>
            <a:pPr fontAlgn="auto">
              <a:spcAft>
                <a:spcPts val="0"/>
              </a:spcAft>
              <a:defRPr/>
            </a:pPr>
            <a:r>
              <a:rPr lang="en-US" sz="2400" dirty="0" smtClean="0">
                <a:latin typeface="Gill Sans"/>
                <a:cs typeface="Gill Sans"/>
              </a:rPr>
              <a:t>The power of spliced alignments</a:t>
            </a:r>
            <a:endParaRPr lang="en-US" sz="2400" dirty="0">
              <a:latin typeface="Gill Sans MT" pitchFamily="34" charset="0"/>
              <a:ea typeface="+mj-ea"/>
              <a:cs typeface="+mj-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23" presetClass="entr" presetSubtype="16"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8"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extBox 7"/>
          <p:cNvSpPr txBox="1">
            <a:spLocks noChangeArrowheads="1"/>
          </p:cNvSpPr>
          <p:nvPr/>
        </p:nvSpPr>
        <p:spPr bwMode="auto">
          <a:xfrm>
            <a:off x="76200" y="889000"/>
            <a:ext cx="8763000" cy="430887"/>
          </a:xfrm>
          <a:prstGeom prst="rect">
            <a:avLst/>
          </a:prstGeom>
          <a:noFill/>
          <a:ln w="9525">
            <a:noFill/>
            <a:miter lim="800000"/>
            <a:headEnd/>
            <a:tailEnd/>
          </a:ln>
        </p:spPr>
        <p:txBody>
          <a:bodyPr wrap="square">
            <a:prstTxWarp prst="textNoShape">
              <a:avLst/>
            </a:prstTxWarp>
            <a:spAutoFit/>
          </a:bodyPr>
          <a:lstStyle/>
          <a:p>
            <a:r>
              <a:rPr lang="en-US" sz="2200" dirty="0">
                <a:latin typeface="Calibri" charset="0"/>
              </a:rPr>
              <a:t>Step 1: Align Reads to the </a:t>
            </a:r>
            <a:r>
              <a:rPr lang="en-US" sz="2200" dirty="0" smtClean="0">
                <a:latin typeface="Calibri" charset="0"/>
              </a:rPr>
              <a:t>genome allowing gaps flanked by splice sites</a:t>
            </a:r>
            <a:endParaRPr lang="en-US" sz="2200" dirty="0">
              <a:latin typeface="Calibri" charset="0"/>
            </a:endParaRPr>
          </a:p>
        </p:txBody>
      </p:sp>
      <p:sp>
        <p:nvSpPr>
          <p:cNvPr id="17" name="TextBox 9"/>
          <p:cNvSpPr txBox="1">
            <a:spLocks noChangeArrowheads="1"/>
          </p:cNvSpPr>
          <p:nvPr/>
        </p:nvSpPr>
        <p:spPr bwMode="auto">
          <a:xfrm>
            <a:off x="152400" y="5486400"/>
            <a:ext cx="8839200" cy="707886"/>
          </a:xfrm>
          <a:prstGeom prst="rect">
            <a:avLst/>
          </a:prstGeom>
          <a:noFill/>
          <a:ln w="9525">
            <a:noFill/>
            <a:miter lim="800000"/>
            <a:headEnd/>
            <a:tailEnd/>
          </a:ln>
        </p:spPr>
        <p:txBody>
          <a:bodyPr>
            <a:prstTxWarp prst="textNoShape">
              <a:avLst/>
            </a:prstTxWarp>
            <a:spAutoFit/>
          </a:bodyPr>
          <a:lstStyle/>
          <a:p>
            <a:pPr algn="ctr"/>
            <a:r>
              <a:rPr lang="en-US" sz="2000" b="1" dirty="0">
                <a:solidFill>
                  <a:srgbClr val="0070C0"/>
                </a:solidFill>
              </a:rPr>
              <a:t>The “connectivity graph” connects all bases that are directly connected within the transcriptome</a:t>
            </a:r>
          </a:p>
        </p:txBody>
      </p:sp>
      <p:sp>
        <p:nvSpPr>
          <p:cNvPr id="13" name="TextBox 7"/>
          <p:cNvSpPr txBox="1">
            <a:spLocks noChangeArrowheads="1"/>
          </p:cNvSpPr>
          <p:nvPr/>
        </p:nvSpPr>
        <p:spPr bwMode="auto">
          <a:xfrm>
            <a:off x="76200" y="3949700"/>
            <a:ext cx="8763000" cy="769441"/>
          </a:xfrm>
          <a:prstGeom prst="rect">
            <a:avLst/>
          </a:prstGeom>
          <a:noFill/>
          <a:ln w="9525">
            <a:noFill/>
            <a:miter lim="800000"/>
            <a:headEnd/>
            <a:tailEnd/>
          </a:ln>
        </p:spPr>
        <p:txBody>
          <a:bodyPr wrap="square">
            <a:prstTxWarp prst="textNoShape">
              <a:avLst/>
            </a:prstTxWarp>
            <a:spAutoFit/>
          </a:bodyPr>
          <a:lstStyle/>
          <a:p>
            <a:r>
              <a:rPr lang="en-US" sz="2200" dirty="0">
                <a:latin typeface="Calibri" charset="0"/>
              </a:rPr>
              <a:t>Step</a:t>
            </a:r>
            <a:r>
              <a:rPr lang="en-US" sz="2200" dirty="0" smtClean="0">
                <a:latin typeface="Calibri" charset="0"/>
              </a:rPr>
              <a:t> 2: </a:t>
            </a:r>
            <a:r>
              <a:rPr lang="en-US" sz="2200" dirty="0" smtClean="0"/>
              <a:t>Build an oriented connectivity graph using every spliced alignment and orienting edges using the flanking splicing motifs</a:t>
            </a:r>
          </a:p>
        </p:txBody>
      </p:sp>
      <p:pic>
        <p:nvPicPr>
          <p:cNvPr id="16" name="Picture 15" descr="connectivity_graph_from_sample.ai"/>
          <p:cNvPicPr>
            <a:picLocks noChangeAspect="1"/>
          </p:cNvPicPr>
          <p:nvPr/>
        </p:nvPicPr>
        <p:blipFill>
          <a:blip r:embed="rId3"/>
          <a:srcRect b="77845"/>
          <a:stretch>
            <a:fillRect/>
          </a:stretch>
        </p:blipFill>
        <p:spPr>
          <a:xfrm>
            <a:off x="0" y="1549982"/>
            <a:ext cx="9144000" cy="1040818"/>
          </a:xfrm>
          <a:prstGeom prst="rect">
            <a:avLst/>
          </a:prstGeom>
        </p:spPr>
      </p:pic>
      <p:pic>
        <p:nvPicPr>
          <p:cNvPr id="18" name="Picture 17" descr="connectivity_graph_from_sample.ai"/>
          <p:cNvPicPr>
            <a:picLocks noChangeAspect="1"/>
          </p:cNvPicPr>
          <p:nvPr/>
        </p:nvPicPr>
        <p:blipFill>
          <a:blip r:embed="rId4"/>
          <a:srcRect b="48919"/>
          <a:stretch>
            <a:fillRect/>
          </a:stretch>
        </p:blipFill>
        <p:spPr>
          <a:xfrm>
            <a:off x="0" y="1549982"/>
            <a:ext cx="9144000" cy="2399718"/>
          </a:xfrm>
          <a:prstGeom prst="rect">
            <a:avLst/>
          </a:prstGeom>
        </p:spPr>
      </p:pic>
      <p:sp>
        <p:nvSpPr>
          <p:cNvPr id="20" name="TextBox 19"/>
          <p:cNvSpPr txBox="1"/>
          <p:nvPr/>
        </p:nvSpPr>
        <p:spPr>
          <a:xfrm>
            <a:off x="8030747" y="1180650"/>
            <a:ext cx="925065" cy="369332"/>
          </a:xfrm>
          <a:prstGeom prst="rect">
            <a:avLst/>
          </a:prstGeom>
          <a:noFill/>
        </p:spPr>
        <p:txBody>
          <a:bodyPr wrap="none" rtlCol="0">
            <a:spAutoFit/>
          </a:bodyPr>
          <a:lstStyle/>
          <a:p>
            <a:r>
              <a:rPr lang="en-US" dirty="0" smtClean="0"/>
              <a:t>genome</a:t>
            </a:r>
            <a:endParaRPr lang="en-US" dirty="0"/>
          </a:p>
        </p:txBody>
      </p:sp>
      <p:pic>
        <p:nvPicPr>
          <p:cNvPr id="10" name="Picture 9" descr="connectivity_graph_from_sample.ai"/>
          <p:cNvPicPr>
            <a:picLocks noChangeAspect="1"/>
          </p:cNvPicPr>
          <p:nvPr/>
        </p:nvPicPr>
        <p:blipFill>
          <a:blip r:embed="rId4"/>
          <a:srcRect r="84722" b="48919"/>
          <a:stretch>
            <a:fillRect/>
          </a:stretch>
        </p:blipFill>
        <p:spPr>
          <a:xfrm>
            <a:off x="0" y="1549982"/>
            <a:ext cx="1397000" cy="2399718"/>
          </a:xfrm>
          <a:prstGeom prst="rect">
            <a:avLst/>
          </a:prstGeom>
        </p:spPr>
      </p:pic>
      <p:pic>
        <p:nvPicPr>
          <p:cNvPr id="12" name="Picture 11" descr="connectivity_graph_from_sample.ai"/>
          <p:cNvPicPr>
            <a:picLocks noChangeAspect="1"/>
          </p:cNvPicPr>
          <p:nvPr/>
        </p:nvPicPr>
        <p:blipFill>
          <a:blip r:embed="rId4"/>
          <a:srcRect r="35555" b="60003"/>
          <a:stretch>
            <a:fillRect/>
          </a:stretch>
        </p:blipFill>
        <p:spPr>
          <a:xfrm>
            <a:off x="0" y="1549982"/>
            <a:ext cx="5892800" cy="1879018"/>
          </a:xfrm>
          <a:prstGeom prst="rect">
            <a:avLst/>
          </a:prstGeom>
        </p:spPr>
      </p:pic>
      <p:sp>
        <p:nvSpPr>
          <p:cNvPr id="14" name="Title 1"/>
          <p:cNvSpPr txBox="1">
            <a:spLocks/>
          </p:cNvSpPr>
          <p:nvPr/>
        </p:nvSpPr>
        <p:spPr>
          <a:xfrm>
            <a:off x="76200" y="274638"/>
            <a:ext cx="8763000" cy="487362"/>
          </a:xfrm>
          <a:prstGeom prst="rect">
            <a:avLst/>
          </a:prstGeom>
        </p:spPr>
        <p:txBody>
          <a:bodyPr/>
          <a:lstStyle/>
          <a:p>
            <a:pPr fontAlgn="auto">
              <a:spcAft>
                <a:spcPts val="0"/>
              </a:spcAft>
              <a:defRPr/>
            </a:pPr>
            <a:r>
              <a:rPr lang="en-US" sz="2400" dirty="0" smtClean="0">
                <a:latin typeface="Gil sans" charset="0"/>
              </a:rPr>
              <a:t>Statistical reconstruction of the </a:t>
            </a:r>
            <a:r>
              <a:rPr lang="en-US" sz="2400" dirty="0" err="1" smtClean="0">
                <a:latin typeface="Gil sans" charset="0"/>
              </a:rPr>
              <a:t>transcriptome</a:t>
            </a:r>
            <a:r>
              <a:rPr lang="en-US" sz="2400" dirty="0" smtClean="0">
                <a:latin typeface="Gil sans" charset="0"/>
              </a:rPr>
              <a:t> </a:t>
            </a:r>
            <a:endParaRPr lang="en-US" sz="2400" dirty="0">
              <a:latin typeface="Gill Sans MT" pitchFamily="34" charset="0"/>
              <a:ea typeface="+mj-ea"/>
              <a:cs typeface="+mj-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Box 4"/>
          <p:cNvSpPr txBox="1">
            <a:spLocks noChangeArrowheads="1"/>
          </p:cNvSpPr>
          <p:nvPr/>
        </p:nvSpPr>
        <p:spPr bwMode="auto">
          <a:xfrm>
            <a:off x="152400" y="940383"/>
            <a:ext cx="8089900" cy="430887"/>
          </a:xfrm>
          <a:prstGeom prst="rect">
            <a:avLst/>
          </a:prstGeom>
          <a:noFill/>
          <a:ln w="9525">
            <a:noFill/>
            <a:miter lim="800000"/>
            <a:headEnd/>
            <a:tailEnd/>
          </a:ln>
        </p:spPr>
        <p:txBody>
          <a:bodyPr wrap="square">
            <a:prstTxWarp prst="textNoShape">
              <a:avLst/>
            </a:prstTxWarp>
            <a:spAutoFit/>
          </a:bodyPr>
          <a:lstStyle/>
          <a:p>
            <a:r>
              <a:rPr lang="en-US" sz="2200" dirty="0"/>
              <a:t>Step 3: Identify</a:t>
            </a:r>
            <a:r>
              <a:rPr lang="en-US" sz="2200" dirty="0" smtClean="0"/>
              <a:t> “segments” </a:t>
            </a:r>
            <a:r>
              <a:rPr lang="en-US" sz="2200" dirty="0"/>
              <a:t>across the graph</a:t>
            </a:r>
          </a:p>
        </p:txBody>
      </p:sp>
      <p:sp>
        <p:nvSpPr>
          <p:cNvPr id="10" name="TextBox 9"/>
          <p:cNvSpPr txBox="1"/>
          <p:nvPr/>
        </p:nvSpPr>
        <p:spPr>
          <a:xfrm>
            <a:off x="228600" y="4648783"/>
            <a:ext cx="3920940" cy="430887"/>
          </a:xfrm>
          <a:prstGeom prst="rect">
            <a:avLst/>
          </a:prstGeom>
          <a:noFill/>
        </p:spPr>
        <p:txBody>
          <a:bodyPr wrap="none" rtlCol="0">
            <a:spAutoFit/>
          </a:bodyPr>
          <a:lstStyle/>
          <a:p>
            <a:r>
              <a:rPr lang="en-US" sz="2200" dirty="0" smtClean="0"/>
              <a:t>Step 4: Find significant segments</a:t>
            </a:r>
            <a:endParaRPr lang="en-US" sz="2200" dirty="0"/>
          </a:p>
        </p:txBody>
      </p:sp>
      <p:pic>
        <p:nvPicPr>
          <p:cNvPr id="21" name="Picture 20" descr="connectivity_graph_from_sample_red_path.ai"/>
          <p:cNvPicPr>
            <a:picLocks noChangeAspect="1"/>
          </p:cNvPicPr>
          <p:nvPr/>
        </p:nvPicPr>
        <p:blipFill>
          <a:blip r:embed="rId3"/>
          <a:stretch>
            <a:fillRect/>
          </a:stretch>
        </p:blipFill>
        <p:spPr>
          <a:xfrm>
            <a:off x="0" y="1398165"/>
            <a:ext cx="9144000" cy="4697835"/>
          </a:xfrm>
          <a:prstGeom prst="rect">
            <a:avLst/>
          </a:prstGeom>
        </p:spPr>
      </p:pic>
      <p:pic>
        <p:nvPicPr>
          <p:cNvPr id="22" name="Picture 21" descr="connectivity_graph_from_sample_red_path_and_transcript.ai"/>
          <p:cNvPicPr>
            <a:picLocks noChangeAspect="1"/>
          </p:cNvPicPr>
          <p:nvPr/>
        </p:nvPicPr>
        <p:blipFill>
          <a:blip r:embed="rId4"/>
          <a:stretch>
            <a:fillRect/>
          </a:stretch>
        </p:blipFill>
        <p:spPr>
          <a:xfrm>
            <a:off x="0" y="1398165"/>
            <a:ext cx="9144000" cy="4697835"/>
          </a:xfrm>
          <a:prstGeom prst="rect">
            <a:avLst/>
          </a:prstGeom>
        </p:spPr>
      </p:pic>
      <p:pic>
        <p:nvPicPr>
          <p:cNvPr id="23" name="Picture 22" descr="connectivity_graph_from_sample.ai"/>
          <p:cNvPicPr>
            <a:picLocks noChangeAspect="1"/>
          </p:cNvPicPr>
          <p:nvPr/>
        </p:nvPicPr>
        <p:blipFill>
          <a:blip r:embed="rId5"/>
          <a:stretch>
            <a:fillRect/>
          </a:stretch>
        </p:blipFill>
        <p:spPr>
          <a:xfrm>
            <a:off x="0" y="1386048"/>
            <a:ext cx="9144000" cy="4697835"/>
          </a:xfrm>
          <a:prstGeom prst="rect">
            <a:avLst/>
          </a:prstGeom>
        </p:spPr>
      </p:pic>
      <p:sp>
        <p:nvSpPr>
          <p:cNvPr id="2" name="Title 1"/>
          <p:cNvSpPr>
            <a:spLocks noGrp="1"/>
          </p:cNvSpPr>
          <p:nvPr>
            <p:ph type="title"/>
          </p:nvPr>
        </p:nvSpPr>
        <p:spPr/>
        <p:txBody>
          <a:bodyPr>
            <a:normAutofit/>
          </a:bodyPr>
          <a:lstStyle/>
          <a:p>
            <a:r>
              <a:rPr lang="en-US" dirty="0">
                <a:latin typeface="Gil sans" charset="0"/>
              </a:rPr>
              <a:t>Statistical reconstruction of the </a:t>
            </a:r>
            <a:r>
              <a:rPr lang="en-US" dirty="0" err="1">
                <a:latin typeface="Gil sans" charset="0"/>
              </a:rPr>
              <a:t>transcriptome</a:t>
            </a:r>
            <a:r>
              <a:rPr lang="en-US" dirty="0">
                <a:latin typeface="Gil sans" charset="0"/>
              </a:rPr>
              <a:t> </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98801"/>
            <a:ext cx="8229600" cy="669009"/>
          </a:xfrm>
        </p:spPr>
        <p:txBody>
          <a:bodyPr/>
          <a:lstStyle/>
          <a:p>
            <a:r>
              <a:rPr lang="en-US" dirty="0" smtClean="0"/>
              <a:t>Our typical RNA </a:t>
            </a:r>
            <a:r>
              <a:rPr lang="en-US" smtClean="0"/>
              <a:t>quantification pipeline</a:t>
            </a:r>
            <a:endParaRPr lang="en-US" dirty="0"/>
          </a:p>
        </p:txBody>
      </p:sp>
      <p:sp>
        <p:nvSpPr>
          <p:cNvPr id="6" name="TextBox 5"/>
          <p:cNvSpPr txBox="1"/>
          <p:nvPr/>
        </p:nvSpPr>
        <p:spPr bwMode="auto">
          <a:xfrm>
            <a:off x="673100" y="1079500"/>
            <a:ext cx="3060700" cy="646331"/>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Upload your </a:t>
            </a:r>
          </a:p>
          <a:p>
            <a:pPr algn="ctr"/>
            <a:r>
              <a:rPr lang="en-US" dirty="0" smtClean="0">
                <a:solidFill>
                  <a:srgbClr val="000000"/>
                </a:solidFill>
                <a:latin typeface="Calibri" pitchFamily="34" charset="0"/>
              </a:rPr>
              <a:t>sequence data (</a:t>
            </a:r>
            <a:r>
              <a:rPr lang="en-US" dirty="0" err="1" smtClean="0">
                <a:solidFill>
                  <a:srgbClr val="000000"/>
                </a:solidFill>
                <a:latin typeface="Calibri" pitchFamily="34" charset="0"/>
              </a:rPr>
              <a:t>fastq</a:t>
            </a:r>
            <a:r>
              <a:rPr lang="en-US" dirty="0" smtClean="0">
                <a:solidFill>
                  <a:srgbClr val="000000"/>
                </a:solidFill>
                <a:latin typeface="Calibri" pitchFamily="34" charset="0"/>
              </a:rPr>
              <a:t>)</a:t>
            </a:r>
            <a:endParaRPr lang="en-US" dirty="0">
              <a:solidFill>
                <a:srgbClr val="000000"/>
              </a:solidFill>
              <a:latin typeface="Calibri" pitchFamily="34" charset="0"/>
            </a:endParaRPr>
          </a:p>
        </p:txBody>
      </p:sp>
      <p:sp>
        <p:nvSpPr>
          <p:cNvPr id="7" name="TextBox 6"/>
          <p:cNvSpPr txBox="1"/>
          <p:nvPr/>
        </p:nvSpPr>
        <p:spPr bwMode="auto">
          <a:xfrm>
            <a:off x="5295902" y="1219200"/>
            <a:ext cx="3390898" cy="369332"/>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Make report of quality metrics</a:t>
            </a:r>
            <a:endParaRPr lang="en-US" dirty="0">
              <a:solidFill>
                <a:srgbClr val="000000"/>
              </a:solidFill>
              <a:latin typeface="Calibri" pitchFamily="34" charset="0"/>
            </a:endParaRPr>
          </a:p>
        </p:txBody>
      </p:sp>
      <p:sp>
        <p:nvSpPr>
          <p:cNvPr id="8" name="TextBox 7"/>
          <p:cNvSpPr txBox="1"/>
          <p:nvPr/>
        </p:nvSpPr>
        <p:spPr bwMode="auto">
          <a:xfrm>
            <a:off x="673100" y="2108200"/>
            <a:ext cx="3058800" cy="369332"/>
          </a:xfrm>
          <a:prstGeom prst="rect">
            <a:avLst/>
          </a:prstGeom>
          <a:noFill/>
          <a:ln w="9525" cmpd="sng">
            <a:solidFill>
              <a:schemeClr val="tx1"/>
            </a:solidFill>
            <a:miter lim="800000"/>
            <a:headEnd/>
            <a:tailEnd/>
          </a:ln>
        </p:spPr>
        <p:txBody>
          <a:bodyPr wrap="none" rtlCol="0">
            <a:spAutoFit/>
          </a:bodyPr>
          <a:lstStyle/>
          <a:p>
            <a:pPr algn="ctr"/>
            <a:r>
              <a:rPr lang="en-US" dirty="0" smtClean="0">
                <a:solidFill>
                  <a:srgbClr val="000000"/>
                </a:solidFill>
                <a:latin typeface="Calibri" pitchFamily="34" charset="0"/>
              </a:rPr>
              <a:t>Align to the ribosome (Bowtie)</a:t>
            </a:r>
            <a:endParaRPr lang="en-US" dirty="0">
              <a:solidFill>
                <a:srgbClr val="000000"/>
              </a:solidFill>
              <a:latin typeface="Calibri" pitchFamily="34" charset="0"/>
            </a:endParaRPr>
          </a:p>
        </p:txBody>
      </p:sp>
      <p:sp>
        <p:nvSpPr>
          <p:cNvPr id="9" name="TextBox 8"/>
          <p:cNvSpPr txBox="1"/>
          <p:nvPr/>
        </p:nvSpPr>
        <p:spPr bwMode="auto">
          <a:xfrm>
            <a:off x="5295902" y="1968500"/>
            <a:ext cx="3390898" cy="646331"/>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Output ribosomal contamination metrics report</a:t>
            </a:r>
            <a:endParaRPr lang="en-US" dirty="0">
              <a:solidFill>
                <a:srgbClr val="000000"/>
              </a:solidFill>
              <a:latin typeface="Calibri" pitchFamily="34" charset="0"/>
            </a:endParaRPr>
          </a:p>
        </p:txBody>
      </p:sp>
      <p:sp>
        <p:nvSpPr>
          <p:cNvPr id="10" name="TextBox 9"/>
          <p:cNvSpPr txBox="1"/>
          <p:nvPr/>
        </p:nvSpPr>
        <p:spPr bwMode="auto">
          <a:xfrm>
            <a:off x="673100" y="3115270"/>
            <a:ext cx="3060699" cy="923330"/>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Align remaining reads to genome (</a:t>
            </a:r>
            <a:r>
              <a:rPr lang="en-US" dirty="0" err="1" smtClean="0">
                <a:solidFill>
                  <a:srgbClr val="000000"/>
                </a:solidFill>
                <a:latin typeface="Calibri" pitchFamily="34" charset="0"/>
              </a:rPr>
              <a:t>TopHat</a:t>
            </a:r>
            <a:r>
              <a:rPr lang="en-US" dirty="0" smtClean="0">
                <a:solidFill>
                  <a:srgbClr val="000000"/>
                </a:solidFill>
                <a:latin typeface="Calibri" pitchFamily="34" charset="0"/>
              </a:rPr>
              <a:t>)  or </a:t>
            </a:r>
            <a:r>
              <a:rPr lang="en-US" dirty="0" err="1" smtClean="0">
                <a:solidFill>
                  <a:srgbClr val="000000"/>
                </a:solidFill>
                <a:latin typeface="Calibri" pitchFamily="34" charset="0"/>
              </a:rPr>
              <a:t>transcriptome</a:t>
            </a:r>
            <a:r>
              <a:rPr lang="en-US" dirty="0" smtClean="0">
                <a:solidFill>
                  <a:srgbClr val="000000"/>
                </a:solidFill>
                <a:latin typeface="Calibri" pitchFamily="34" charset="0"/>
              </a:rPr>
              <a:t> (RSEM)</a:t>
            </a:r>
            <a:endParaRPr lang="en-US" dirty="0">
              <a:solidFill>
                <a:srgbClr val="000000"/>
              </a:solidFill>
              <a:latin typeface="Calibri" pitchFamily="34" charset="0"/>
            </a:endParaRPr>
          </a:p>
        </p:txBody>
      </p:sp>
      <p:sp>
        <p:nvSpPr>
          <p:cNvPr id="11" name="TextBox 10"/>
          <p:cNvSpPr txBox="1"/>
          <p:nvPr/>
        </p:nvSpPr>
        <p:spPr bwMode="auto">
          <a:xfrm>
            <a:off x="5295902" y="2832100"/>
            <a:ext cx="3390900" cy="923330"/>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Produce RNA-</a:t>
            </a:r>
            <a:r>
              <a:rPr lang="en-US" dirty="0" err="1" smtClean="0">
                <a:solidFill>
                  <a:srgbClr val="000000"/>
                </a:solidFill>
                <a:latin typeface="Calibri" pitchFamily="34" charset="0"/>
              </a:rPr>
              <a:t>Seq</a:t>
            </a:r>
            <a:r>
              <a:rPr lang="en-US" dirty="0" smtClean="0">
                <a:solidFill>
                  <a:srgbClr val="000000"/>
                </a:solidFill>
                <a:latin typeface="Calibri" pitchFamily="34" charset="0"/>
              </a:rPr>
              <a:t> report</a:t>
            </a:r>
          </a:p>
          <a:p>
            <a:r>
              <a:rPr lang="en-US" dirty="0" smtClean="0">
                <a:solidFill>
                  <a:srgbClr val="000000"/>
                </a:solidFill>
                <a:latin typeface="Calibri" pitchFamily="34" charset="0"/>
              </a:rPr>
              <a:t>% aligned, % </a:t>
            </a:r>
            <a:r>
              <a:rPr lang="en-US" dirty="0" err="1" smtClean="0">
                <a:solidFill>
                  <a:srgbClr val="000000"/>
                </a:solidFill>
                <a:latin typeface="Calibri" pitchFamily="34" charset="0"/>
              </a:rPr>
              <a:t>intergenic</a:t>
            </a:r>
            <a:r>
              <a:rPr lang="en-US" dirty="0" smtClean="0">
                <a:solidFill>
                  <a:srgbClr val="000000"/>
                </a:solidFill>
                <a:latin typeface="Calibri" pitchFamily="34" charset="0"/>
              </a:rPr>
              <a:t>, % </a:t>
            </a:r>
            <a:r>
              <a:rPr lang="en-US" dirty="0" err="1" smtClean="0">
                <a:solidFill>
                  <a:srgbClr val="000000"/>
                </a:solidFill>
                <a:latin typeface="Calibri" pitchFamily="34" charset="0"/>
              </a:rPr>
              <a:t>exonic</a:t>
            </a:r>
            <a:r>
              <a:rPr lang="en-US" dirty="0" smtClean="0">
                <a:solidFill>
                  <a:srgbClr val="000000"/>
                </a:solidFill>
                <a:latin typeface="Calibri" pitchFamily="34" charset="0"/>
              </a:rPr>
              <a:t>, % UTR</a:t>
            </a:r>
          </a:p>
        </p:txBody>
      </p:sp>
      <p:sp>
        <p:nvSpPr>
          <p:cNvPr id="12" name="TextBox 11"/>
          <p:cNvSpPr txBox="1"/>
          <p:nvPr/>
        </p:nvSpPr>
        <p:spPr bwMode="auto">
          <a:xfrm>
            <a:off x="5295902" y="3886200"/>
            <a:ext cx="3395007" cy="369332"/>
          </a:xfrm>
          <a:prstGeom prst="rect">
            <a:avLst/>
          </a:prstGeom>
          <a:noFill/>
          <a:ln w="19050" cmpd="sng">
            <a:solidFill>
              <a:schemeClr val="accent4"/>
            </a:solidFill>
            <a:miter lim="800000"/>
            <a:headEnd/>
            <a:tailEnd/>
          </a:ln>
        </p:spPr>
        <p:txBody>
          <a:bodyPr wrap="square" rtlCol="0">
            <a:spAutoFit/>
          </a:bodyPr>
          <a:lstStyle/>
          <a:p>
            <a:r>
              <a:rPr lang="en-US" dirty="0" smtClean="0">
                <a:solidFill>
                  <a:srgbClr val="000000"/>
                </a:solidFill>
                <a:latin typeface="Calibri" pitchFamily="34" charset="0"/>
              </a:rPr>
              <a:t>Produce IGV/UCSC friendly files</a:t>
            </a:r>
            <a:endParaRPr lang="en-US" dirty="0">
              <a:solidFill>
                <a:srgbClr val="000000"/>
              </a:solidFill>
              <a:latin typeface="Calibri" pitchFamily="34" charset="0"/>
            </a:endParaRPr>
          </a:p>
        </p:txBody>
      </p:sp>
      <p:sp>
        <p:nvSpPr>
          <p:cNvPr id="13" name="TextBox 12"/>
          <p:cNvSpPr txBox="1"/>
          <p:nvPr/>
        </p:nvSpPr>
        <p:spPr bwMode="auto">
          <a:xfrm>
            <a:off x="673100" y="4775200"/>
            <a:ext cx="3060700" cy="369332"/>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Quantify </a:t>
            </a:r>
            <a:r>
              <a:rPr lang="en-US" dirty="0" err="1" smtClean="0">
                <a:solidFill>
                  <a:srgbClr val="000000"/>
                </a:solidFill>
                <a:latin typeface="Calibri" pitchFamily="34" charset="0"/>
              </a:rPr>
              <a:t>transcriptome</a:t>
            </a:r>
            <a:endParaRPr lang="en-US" dirty="0">
              <a:solidFill>
                <a:srgbClr val="000000"/>
              </a:solidFill>
              <a:latin typeface="Calibri" pitchFamily="34" charset="0"/>
            </a:endParaRPr>
          </a:p>
        </p:txBody>
      </p:sp>
      <p:sp>
        <p:nvSpPr>
          <p:cNvPr id="14" name="TextBox 13"/>
          <p:cNvSpPr txBox="1"/>
          <p:nvPr/>
        </p:nvSpPr>
        <p:spPr bwMode="auto">
          <a:xfrm>
            <a:off x="5295902" y="4648200"/>
            <a:ext cx="3416299" cy="646331"/>
          </a:xfrm>
          <a:prstGeom prst="rect">
            <a:avLst/>
          </a:prstGeom>
          <a:noFill/>
          <a:ln w="19050" cmpd="sng">
            <a:solidFill>
              <a:srgbClr val="008000"/>
            </a:solidFill>
            <a:miter lim="800000"/>
            <a:headEnd/>
            <a:tailEnd/>
          </a:ln>
        </p:spPr>
        <p:txBody>
          <a:bodyPr wrap="square" rtlCol="0">
            <a:spAutoFit/>
          </a:bodyPr>
          <a:lstStyle/>
          <a:p>
            <a:r>
              <a:rPr lang="en-US" dirty="0" smtClean="0">
                <a:solidFill>
                  <a:srgbClr val="000000"/>
                </a:solidFill>
                <a:latin typeface="Calibri" pitchFamily="34" charset="0"/>
              </a:rPr>
              <a:t>Produce a table with normalized expression values</a:t>
            </a:r>
            <a:endParaRPr lang="en-US" dirty="0">
              <a:solidFill>
                <a:srgbClr val="000000"/>
              </a:solidFill>
              <a:latin typeface="Calibri" pitchFamily="34" charset="0"/>
            </a:endParaRPr>
          </a:p>
        </p:txBody>
      </p:sp>
      <p:sp>
        <p:nvSpPr>
          <p:cNvPr id="16" name="TextBox 15"/>
          <p:cNvSpPr txBox="1"/>
          <p:nvPr/>
        </p:nvSpPr>
        <p:spPr bwMode="auto">
          <a:xfrm>
            <a:off x="673100" y="5524500"/>
            <a:ext cx="3060700" cy="923330"/>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Call differentially expressed genes </a:t>
            </a:r>
          </a:p>
          <a:p>
            <a:pPr algn="ctr"/>
            <a:r>
              <a:rPr lang="en-US" dirty="0" smtClean="0">
                <a:solidFill>
                  <a:srgbClr val="000000"/>
                </a:solidFill>
                <a:latin typeface="Calibri" pitchFamily="34" charset="0"/>
              </a:rPr>
              <a:t>(if multiple samples)</a:t>
            </a:r>
            <a:endParaRPr lang="en-US" dirty="0">
              <a:solidFill>
                <a:srgbClr val="000000"/>
              </a:solidFill>
              <a:latin typeface="Calibri" pitchFamily="34" charset="0"/>
            </a:endParaRPr>
          </a:p>
        </p:txBody>
      </p:sp>
      <p:sp>
        <p:nvSpPr>
          <p:cNvPr id="17" name="TextBox 16"/>
          <p:cNvSpPr txBox="1"/>
          <p:nvPr/>
        </p:nvSpPr>
        <p:spPr bwMode="auto">
          <a:xfrm>
            <a:off x="5295902" y="5676900"/>
            <a:ext cx="3416299" cy="646331"/>
          </a:xfrm>
          <a:prstGeom prst="rect">
            <a:avLst/>
          </a:prstGeom>
          <a:noFill/>
          <a:ln w="19050" cmpd="sng">
            <a:solidFill>
              <a:srgbClr val="008000"/>
            </a:solidFill>
            <a:miter lim="800000"/>
            <a:headEnd/>
            <a:tailEnd/>
          </a:ln>
        </p:spPr>
        <p:txBody>
          <a:bodyPr wrap="square" rtlCol="0">
            <a:spAutoFit/>
          </a:bodyPr>
          <a:lstStyle/>
          <a:p>
            <a:r>
              <a:rPr lang="en-US" dirty="0" smtClean="0">
                <a:solidFill>
                  <a:srgbClr val="000000"/>
                </a:solidFill>
                <a:latin typeface="Calibri" pitchFamily="34" charset="0"/>
              </a:rPr>
              <a:t>Report pairwise significant genes that are differentially expressed</a:t>
            </a:r>
            <a:endParaRPr lang="en-US" dirty="0">
              <a:solidFill>
                <a:srgbClr val="000000"/>
              </a:solidFill>
              <a:latin typeface="Calibri" pitchFamily="34" charset="0"/>
            </a:endParaRPr>
          </a:p>
        </p:txBody>
      </p:sp>
      <p:cxnSp>
        <p:nvCxnSpPr>
          <p:cNvPr id="19" name="Straight Arrow Connector 18"/>
          <p:cNvCxnSpPr>
            <a:endCxn id="7" idx="1"/>
          </p:cNvCxnSpPr>
          <p:nvPr/>
        </p:nvCxnSpPr>
        <p:spPr>
          <a:xfrm flipV="1">
            <a:off x="3733800" y="1403866"/>
            <a:ext cx="1562102" cy="5834"/>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1" name="Straight Arrow Connector 20"/>
          <p:cNvCxnSpPr>
            <a:stCxn id="6" idx="2"/>
            <a:endCxn id="8" idx="0"/>
          </p:cNvCxnSpPr>
          <p:nvPr/>
        </p:nvCxnSpPr>
        <p:spPr>
          <a:xfrm flipH="1">
            <a:off x="2202500" y="1725831"/>
            <a:ext cx="950" cy="382369"/>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22" name="Straight Arrow Connector 21"/>
          <p:cNvCxnSpPr>
            <a:stCxn id="8" idx="3"/>
            <a:endCxn id="9" idx="1"/>
          </p:cNvCxnSpPr>
          <p:nvPr/>
        </p:nvCxnSpPr>
        <p:spPr>
          <a:xfrm flipV="1">
            <a:off x="3731900" y="2291666"/>
            <a:ext cx="1564002" cy="120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5" name="Straight Arrow Connector 24"/>
          <p:cNvCxnSpPr>
            <a:stCxn id="8" idx="2"/>
            <a:endCxn id="10" idx="0"/>
          </p:cNvCxnSpPr>
          <p:nvPr/>
        </p:nvCxnSpPr>
        <p:spPr>
          <a:xfrm>
            <a:off x="2202500" y="2477532"/>
            <a:ext cx="950" cy="637738"/>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40" name="Straight Arrow Connector 39"/>
          <p:cNvCxnSpPr>
            <a:stCxn id="10" idx="3"/>
            <a:endCxn id="11" idx="1"/>
          </p:cNvCxnSpPr>
          <p:nvPr/>
        </p:nvCxnSpPr>
        <p:spPr>
          <a:xfrm flipV="1">
            <a:off x="3733799" y="3293765"/>
            <a:ext cx="1562103" cy="28317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42" name="Straight Arrow Connector 41"/>
          <p:cNvCxnSpPr>
            <a:stCxn id="10" idx="3"/>
            <a:endCxn id="12" idx="1"/>
          </p:cNvCxnSpPr>
          <p:nvPr/>
        </p:nvCxnSpPr>
        <p:spPr>
          <a:xfrm>
            <a:off x="3733799" y="3576935"/>
            <a:ext cx="1562103" cy="493931"/>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57" name="Straight Arrow Connector 56"/>
          <p:cNvCxnSpPr>
            <a:stCxn id="10" idx="2"/>
            <a:endCxn id="13" idx="0"/>
          </p:cNvCxnSpPr>
          <p:nvPr/>
        </p:nvCxnSpPr>
        <p:spPr>
          <a:xfrm>
            <a:off x="2203450" y="4038600"/>
            <a:ext cx="0" cy="736600"/>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60" name="Straight Arrow Connector 59"/>
          <p:cNvCxnSpPr>
            <a:stCxn id="13" idx="3"/>
            <a:endCxn id="14" idx="1"/>
          </p:cNvCxnSpPr>
          <p:nvPr/>
        </p:nvCxnSpPr>
        <p:spPr>
          <a:xfrm>
            <a:off x="3733800" y="4959866"/>
            <a:ext cx="1562102" cy="1150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63" name="Straight Arrow Connector 62"/>
          <p:cNvCxnSpPr>
            <a:stCxn id="13" idx="2"/>
            <a:endCxn id="16" idx="0"/>
          </p:cNvCxnSpPr>
          <p:nvPr/>
        </p:nvCxnSpPr>
        <p:spPr>
          <a:xfrm>
            <a:off x="2203450" y="5144532"/>
            <a:ext cx="0" cy="379968"/>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66" name="Straight Arrow Connector 65"/>
          <p:cNvCxnSpPr>
            <a:stCxn id="16" idx="3"/>
            <a:endCxn id="17" idx="1"/>
          </p:cNvCxnSpPr>
          <p:nvPr/>
        </p:nvCxnSpPr>
        <p:spPr>
          <a:xfrm>
            <a:off x="3733800" y="5986165"/>
            <a:ext cx="1562102" cy="13901"/>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spTree>
    <p:extLst>
      <p:ext uri="{BB962C8B-B14F-4D97-AF65-F5344CB8AC3E}">
        <p14:creationId xmlns:p14="http://schemas.microsoft.com/office/powerpoint/2010/main" val="475065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p:tgtEl>
                                          <p:spTgt spid="21"/>
                                        </p:tgtEl>
                                        <p:attrNameLst>
                                          <p:attrName>ppt_y</p:attrName>
                                        </p:attrNameLst>
                                      </p:cBhvr>
                                      <p:tavLst>
                                        <p:tav tm="0">
                                          <p:val>
                                            <p:strVal val="#ppt_y-#ppt_h*1.125000"/>
                                          </p:val>
                                        </p:tav>
                                        <p:tav tm="100000">
                                          <p:val>
                                            <p:strVal val="#ppt_y"/>
                                          </p:val>
                                        </p:tav>
                                      </p:tavLst>
                                    </p:anim>
                                    <p:animEffect transition="in" filter="wipe(down)">
                                      <p:cBhvr>
                                        <p:cTn id="19" dur="500"/>
                                        <p:tgtEl>
                                          <p:spTgt spid="21"/>
                                        </p:tgtEl>
                                      </p:cBhvr>
                                    </p:animEffect>
                                  </p:childTnLst>
                                </p:cTn>
                              </p:par>
                            </p:childTnLst>
                          </p:cTn>
                        </p:par>
                        <p:par>
                          <p:cTn id="20" fill="hold">
                            <p:stCondLst>
                              <p:cond delay="500"/>
                            </p:stCondLst>
                            <p:childTnLst>
                              <p:par>
                                <p:cTn id="21" presetID="12"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0-#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1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ppt_x</p:attrName>
                                        </p:attrNameLst>
                                      </p:cBhvr>
                                      <p:tavLst>
                                        <p:tav tm="0">
                                          <p:val>
                                            <p:strVal val="#ppt_x-#ppt_w*1.125000"/>
                                          </p:val>
                                        </p:tav>
                                        <p:tav tm="100000">
                                          <p:val>
                                            <p:strVal val="#ppt_x"/>
                                          </p:val>
                                        </p:tav>
                                      </p:tavLst>
                                    </p:anim>
                                    <p:animEffect transition="in" filter="wipe(righ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ppt_y</p:attrName>
                                        </p:attrNameLst>
                                      </p:cBhvr>
                                      <p:tavLst>
                                        <p:tav tm="0">
                                          <p:val>
                                            <p:strVal val="#ppt_y-#ppt_h*1.125000"/>
                                          </p:val>
                                        </p:tav>
                                        <p:tav tm="100000">
                                          <p:val>
                                            <p:strVal val="#ppt_y"/>
                                          </p:val>
                                        </p:tav>
                                      </p:tavLst>
                                    </p:anim>
                                    <p:animEffect transition="in" filter="wipe(down)">
                                      <p:cBhvr>
                                        <p:cTn id="41" dur="500"/>
                                        <p:tgtEl>
                                          <p:spTgt spid="25"/>
                                        </p:tgtEl>
                                      </p:cBhvr>
                                    </p:animEffect>
                                  </p:childTnLst>
                                </p:cTn>
                              </p:par>
                            </p:childTnLst>
                          </p:cTn>
                        </p:par>
                        <p:par>
                          <p:cTn id="42" fill="hold">
                            <p:stCondLst>
                              <p:cond delay="500"/>
                            </p:stCondLst>
                            <p:childTnLst>
                              <p:par>
                                <p:cTn id="43" presetID="2" presetClass="entr" presetSubtype="1"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p:tgtEl>
                                          <p:spTgt spid="40"/>
                                        </p:tgtEl>
                                        <p:attrNameLst>
                                          <p:attrName>ppt_x</p:attrName>
                                        </p:attrNameLst>
                                      </p:cBhvr>
                                      <p:tavLst>
                                        <p:tav tm="0">
                                          <p:val>
                                            <p:strVal val="#ppt_x-#ppt_w*1.125000"/>
                                          </p:val>
                                        </p:tav>
                                        <p:tav tm="100000">
                                          <p:val>
                                            <p:strVal val="#ppt_x"/>
                                          </p:val>
                                        </p:tav>
                                      </p:tavLst>
                                    </p:anim>
                                    <p:animEffect transition="in" filter="wipe(right)">
                                      <p:cBhvr>
                                        <p:cTn id="52" dur="500"/>
                                        <p:tgtEl>
                                          <p:spTgt spid="40"/>
                                        </p:tgtEl>
                                      </p:cBhvr>
                                    </p:animEffect>
                                  </p:childTnLst>
                                </p:cTn>
                              </p:par>
                              <p:par>
                                <p:cTn id="53" presetID="12" presetClass="entr" presetSubtype="8"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p:tgtEl>
                                          <p:spTgt spid="42"/>
                                        </p:tgtEl>
                                        <p:attrNameLst>
                                          <p:attrName>ppt_x</p:attrName>
                                        </p:attrNameLst>
                                      </p:cBhvr>
                                      <p:tavLst>
                                        <p:tav tm="0">
                                          <p:val>
                                            <p:strVal val="#ppt_x-#ppt_w*1.125000"/>
                                          </p:val>
                                        </p:tav>
                                        <p:tav tm="100000">
                                          <p:val>
                                            <p:strVal val="#ppt_x"/>
                                          </p:val>
                                        </p:tav>
                                      </p:tavLst>
                                    </p:anim>
                                    <p:animEffect transition="in" filter="wipe(right)">
                                      <p:cBhvr>
                                        <p:cTn id="56" dur="500"/>
                                        <p:tgtEl>
                                          <p:spTgt spid="42"/>
                                        </p:tgtEl>
                                      </p:cBhvr>
                                    </p:animEffect>
                                  </p:childTnLst>
                                </p:cTn>
                              </p:par>
                            </p:childTnLst>
                          </p:cTn>
                        </p:par>
                        <p:par>
                          <p:cTn id="57" fill="hold">
                            <p:stCondLst>
                              <p:cond delay="500"/>
                            </p:stCondLst>
                            <p:childTnLst>
                              <p:par>
                                <p:cTn id="58" presetID="12" presetClass="entr" presetSubtype="8"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p:tgtEl>
                                          <p:spTgt spid="11"/>
                                        </p:tgtEl>
                                        <p:attrNameLst>
                                          <p:attrName>ppt_x</p:attrName>
                                        </p:attrNameLst>
                                      </p:cBhvr>
                                      <p:tavLst>
                                        <p:tav tm="0">
                                          <p:val>
                                            <p:strVal val="#ppt_x-#ppt_w*1.125000"/>
                                          </p:val>
                                        </p:tav>
                                        <p:tav tm="100000">
                                          <p:val>
                                            <p:strVal val="#ppt_x"/>
                                          </p:val>
                                        </p:tav>
                                      </p:tavLst>
                                    </p:anim>
                                    <p:animEffect transition="in" filter="wipe(right)">
                                      <p:cBhvr>
                                        <p:cTn id="61" dur="500"/>
                                        <p:tgtEl>
                                          <p:spTgt spid="1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p:tgtEl>
                                          <p:spTgt spid="12"/>
                                        </p:tgtEl>
                                        <p:attrNameLst>
                                          <p:attrName>ppt_x</p:attrName>
                                        </p:attrNameLst>
                                      </p:cBhvr>
                                      <p:tavLst>
                                        <p:tav tm="0">
                                          <p:val>
                                            <p:strVal val="#ppt_x-#ppt_w*1.125000"/>
                                          </p:val>
                                        </p:tav>
                                        <p:tav tm="100000">
                                          <p:val>
                                            <p:strVal val="#ppt_x"/>
                                          </p:val>
                                        </p:tav>
                                      </p:tavLst>
                                    </p:anim>
                                    <p:animEffect transition="in" filter="wipe(right)">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fill="hold" nodeType="click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additive="base">
                                        <p:cTn id="70" dur="500"/>
                                        <p:tgtEl>
                                          <p:spTgt spid="57"/>
                                        </p:tgtEl>
                                        <p:attrNameLst>
                                          <p:attrName>ppt_y</p:attrName>
                                        </p:attrNameLst>
                                      </p:cBhvr>
                                      <p:tavLst>
                                        <p:tav tm="0">
                                          <p:val>
                                            <p:strVal val="#ppt_y-#ppt_h*1.125000"/>
                                          </p:val>
                                        </p:tav>
                                        <p:tav tm="100000">
                                          <p:val>
                                            <p:strVal val="#ppt_y"/>
                                          </p:val>
                                        </p:tav>
                                      </p:tavLst>
                                    </p:anim>
                                    <p:animEffect transition="in" filter="wipe(down)">
                                      <p:cBhvr>
                                        <p:cTn id="71" dur="500"/>
                                        <p:tgtEl>
                                          <p:spTgt spid="57"/>
                                        </p:tgtEl>
                                      </p:cBhvr>
                                    </p:animEffect>
                                  </p:childTnLst>
                                </p:cTn>
                              </p:par>
                            </p:childTnLst>
                          </p:cTn>
                        </p:par>
                        <p:par>
                          <p:cTn id="72" fill="hold">
                            <p:stCondLst>
                              <p:cond delay="500"/>
                            </p:stCondLst>
                            <p:childTnLst>
                              <p:par>
                                <p:cTn id="73" presetID="12" presetClass="entr" presetSubtype="1"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p:tgtEl>
                                          <p:spTgt spid="13"/>
                                        </p:tgtEl>
                                        <p:attrNameLst>
                                          <p:attrName>ppt_y</p:attrName>
                                        </p:attrNameLst>
                                      </p:cBhvr>
                                      <p:tavLst>
                                        <p:tav tm="0">
                                          <p:val>
                                            <p:strVal val="#ppt_y-#ppt_h*1.125000"/>
                                          </p:val>
                                        </p:tav>
                                        <p:tav tm="100000">
                                          <p:val>
                                            <p:strVal val="#ppt_y"/>
                                          </p:val>
                                        </p:tav>
                                      </p:tavLst>
                                    </p:anim>
                                    <p:animEffect transition="in" filter="wipe(down)">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8" fill="hold" nodeType="clickEffect">
                                  <p:stCondLst>
                                    <p:cond delay="0"/>
                                  </p:stCondLst>
                                  <p:childTnLst>
                                    <p:set>
                                      <p:cBhvr>
                                        <p:cTn id="80" dur="1" fill="hold">
                                          <p:stCondLst>
                                            <p:cond delay="0"/>
                                          </p:stCondLst>
                                        </p:cTn>
                                        <p:tgtEl>
                                          <p:spTgt spid="60"/>
                                        </p:tgtEl>
                                        <p:attrNameLst>
                                          <p:attrName>style.visibility</p:attrName>
                                        </p:attrNameLst>
                                      </p:cBhvr>
                                      <p:to>
                                        <p:strVal val="visible"/>
                                      </p:to>
                                    </p:set>
                                    <p:anim calcmode="lin" valueType="num">
                                      <p:cBhvr additive="base">
                                        <p:cTn id="81" dur="500"/>
                                        <p:tgtEl>
                                          <p:spTgt spid="60"/>
                                        </p:tgtEl>
                                        <p:attrNameLst>
                                          <p:attrName>ppt_x</p:attrName>
                                        </p:attrNameLst>
                                      </p:cBhvr>
                                      <p:tavLst>
                                        <p:tav tm="0">
                                          <p:val>
                                            <p:strVal val="#ppt_x-#ppt_w*1.125000"/>
                                          </p:val>
                                        </p:tav>
                                        <p:tav tm="100000">
                                          <p:val>
                                            <p:strVal val="#ppt_x"/>
                                          </p:val>
                                        </p:tav>
                                      </p:tavLst>
                                    </p:anim>
                                    <p:animEffect transition="in" filter="wipe(right)">
                                      <p:cBhvr>
                                        <p:cTn id="82" dur="500"/>
                                        <p:tgtEl>
                                          <p:spTgt spid="60"/>
                                        </p:tgtEl>
                                      </p:cBhvr>
                                    </p:animEffect>
                                  </p:childTnLst>
                                </p:cTn>
                              </p:par>
                            </p:childTnLst>
                          </p:cTn>
                        </p:par>
                        <p:par>
                          <p:cTn id="83" fill="hold">
                            <p:stCondLst>
                              <p:cond delay="500"/>
                            </p:stCondLst>
                            <p:childTnLst>
                              <p:par>
                                <p:cTn id="84" presetID="1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 calcmode="lin" valueType="num">
                                      <p:cBhvr additive="base">
                                        <p:cTn id="86" dur="500"/>
                                        <p:tgtEl>
                                          <p:spTgt spid="14"/>
                                        </p:tgtEl>
                                        <p:attrNameLst>
                                          <p:attrName>ppt_x</p:attrName>
                                        </p:attrNameLst>
                                      </p:cBhvr>
                                      <p:tavLst>
                                        <p:tav tm="0">
                                          <p:val>
                                            <p:strVal val="#ppt_x-#ppt_w*1.125000"/>
                                          </p:val>
                                        </p:tav>
                                        <p:tav tm="100000">
                                          <p:val>
                                            <p:strVal val="#ppt_x"/>
                                          </p:val>
                                        </p:tav>
                                      </p:tavLst>
                                    </p:anim>
                                    <p:animEffect transition="in" filter="wipe(right)">
                                      <p:cBhvr>
                                        <p:cTn id="87" dur="500"/>
                                        <p:tgtEl>
                                          <p:spTgt spid="14"/>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1"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p:tgtEl>
                                          <p:spTgt spid="16"/>
                                        </p:tgtEl>
                                        <p:attrNameLst>
                                          <p:attrName>ppt_y</p:attrName>
                                        </p:attrNameLst>
                                      </p:cBhvr>
                                      <p:tavLst>
                                        <p:tav tm="0">
                                          <p:val>
                                            <p:strVal val="#ppt_y-#ppt_h*1.125000"/>
                                          </p:val>
                                        </p:tav>
                                        <p:tav tm="100000">
                                          <p:val>
                                            <p:strVal val="#ppt_y"/>
                                          </p:val>
                                        </p:tav>
                                      </p:tavLst>
                                    </p:anim>
                                    <p:animEffect transition="in" filter="wipe(down)">
                                      <p:cBhvr>
                                        <p:cTn id="93" dur="500"/>
                                        <p:tgtEl>
                                          <p:spTgt spid="16"/>
                                        </p:tgtEl>
                                      </p:cBhvr>
                                    </p:animEffect>
                                  </p:childTnLst>
                                </p:cTn>
                              </p:par>
                            </p:childTnLst>
                          </p:cTn>
                        </p:par>
                        <p:par>
                          <p:cTn id="94" fill="hold">
                            <p:stCondLst>
                              <p:cond delay="500"/>
                            </p:stCondLst>
                            <p:childTnLst>
                              <p:par>
                                <p:cTn id="95" presetID="12" presetClass="entr" presetSubtype="1" fill="hold" nodeType="afterEffect">
                                  <p:stCondLst>
                                    <p:cond delay="0"/>
                                  </p:stCondLst>
                                  <p:childTnLst>
                                    <p:set>
                                      <p:cBhvr>
                                        <p:cTn id="96" dur="1" fill="hold">
                                          <p:stCondLst>
                                            <p:cond delay="0"/>
                                          </p:stCondLst>
                                        </p:cTn>
                                        <p:tgtEl>
                                          <p:spTgt spid="63"/>
                                        </p:tgtEl>
                                        <p:attrNameLst>
                                          <p:attrName>style.visibility</p:attrName>
                                        </p:attrNameLst>
                                      </p:cBhvr>
                                      <p:to>
                                        <p:strVal val="visible"/>
                                      </p:to>
                                    </p:set>
                                    <p:anim calcmode="lin" valueType="num">
                                      <p:cBhvr additive="base">
                                        <p:cTn id="97" dur="500"/>
                                        <p:tgtEl>
                                          <p:spTgt spid="63"/>
                                        </p:tgtEl>
                                        <p:attrNameLst>
                                          <p:attrName>ppt_y</p:attrName>
                                        </p:attrNameLst>
                                      </p:cBhvr>
                                      <p:tavLst>
                                        <p:tav tm="0">
                                          <p:val>
                                            <p:strVal val="#ppt_y-#ppt_h*1.125000"/>
                                          </p:val>
                                        </p:tav>
                                        <p:tav tm="100000">
                                          <p:val>
                                            <p:strVal val="#ppt_y"/>
                                          </p:val>
                                        </p:tav>
                                      </p:tavLst>
                                    </p:anim>
                                    <p:animEffect transition="in" filter="wipe(down)">
                                      <p:cBhvr>
                                        <p:cTn id="98" dur="500"/>
                                        <p:tgtEl>
                                          <p:spTgt spid="63"/>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8" fill="hold" nodeType="clickEffect">
                                  <p:stCondLst>
                                    <p:cond delay="0"/>
                                  </p:stCondLst>
                                  <p:childTnLst>
                                    <p:set>
                                      <p:cBhvr>
                                        <p:cTn id="102" dur="1" fill="hold">
                                          <p:stCondLst>
                                            <p:cond delay="0"/>
                                          </p:stCondLst>
                                        </p:cTn>
                                        <p:tgtEl>
                                          <p:spTgt spid="66"/>
                                        </p:tgtEl>
                                        <p:attrNameLst>
                                          <p:attrName>style.visibility</p:attrName>
                                        </p:attrNameLst>
                                      </p:cBhvr>
                                      <p:to>
                                        <p:strVal val="visible"/>
                                      </p:to>
                                    </p:set>
                                    <p:anim calcmode="lin" valueType="num">
                                      <p:cBhvr additive="base">
                                        <p:cTn id="103" dur="500"/>
                                        <p:tgtEl>
                                          <p:spTgt spid="66"/>
                                        </p:tgtEl>
                                        <p:attrNameLst>
                                          <p:attrName>ppt_x</p:attrName>
                                        </p:attrNameLst>
                                      </p:cBhvr>
                                      <p:tavLst>
                                        <p:tav tm="0">
                                          <p:val>
                                            <p:strVal val="#ppt_x-#ppt_w*1.125000"/>
                                          </p:val>
                                        </p:tav>
                                        <p:tav tm="100000">
                                          <p:val>
                                            <p:strVal val="#ppt_x"/>
                                          </p:val>
                                        </p:tav>
                                      </p:tavLst>
                                    </p:anim>
                                    <p:animEffect transition="in" filter="wipe(right)">
                                      <p:cBhvr>
                                        <p:cTn id="104" dur="500"/>
                                        <p:tgtEl>
                                          <p:spTgt spid="66"/>
                                        </p:tgtEl>
                                      </p:cBhvr>
                                    </p:animEffect>
                                  </p:childTnLst>
                                </p:cTn>
                              </p:par>
                            </p:childTnLst>
                          </p:cTn>
                        </p:par>
                        <p:par>
                          <p:cTn id="105" fill="hold">
                            <p:stCondLst>
                              <p:cond delay="500"/>
                            </p:stCondLst>
                            <p:childTnLst>
                              <p:par>
                                <p:cTn id="106" presetID="12" presetClass="entr" presetSubtype="8" fill="hold" grpId="0" nodeType="afterEffect">
                                  <p:stCondLst>
                                    <p:cond delay="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500"/>
                                        <p:tgtEl>
                                          <p:spTgt spid="17"/>
                                        </p:tgtEl>
                                        <p:attrNameLst>
                                          <p:attrName>ppt_x</p:attrName>
                                        </p:attrNameLst>
                                      </p:cBhvr>
                                      <p:tavLst>
                                        <p:tav tm="0">
                                          <p:val>
                                            <p:strVal val="#ppt_x-#ppt_w*1.125000"/>
                                          </p:val>
                                        </p:tav>
                                        <p:tav tm="100000">
                                          <p:val>
                                            <p:strVal val="#ppt_x"/>
                                          </p:val>
                                        </p:tav>
                                      </p:tavLst>
                                    </p:anim>
                                    <p:animEffect transition="in" filter="wipe(right)">
                                      <p:cBhvr>
                                        <p:cTn id="10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200400" y="1676400"/>
            <a:ext cx="2133600" cy="381000"/>
          </a:xfrm>
          <a:prstGeom prst="rect">
            <a:avLst/>
          </a:prstGeom>
          <a:noFill/>
        </p:spPr>
        <p:txBody>
          <a:bodyPr wrap="square" rtlCol="0">
            <a:spAutoFit/>
          </a:bodyPr>
          <a:lstStyle/>
          <a:p>
            <a:r>
              <a:rPr lang="en-US" dirty="0" smtClean="0"/>
              <a:t>Short modification</a:t>
            </a:r>
            <a:endParaRPr lang="en-US" dirty="0"/>
          </a:p>
        </p:txBody>
      </p:sp>
      <p:sp>
        <p:nvSpPr>
          <p:cNvPr id="12" name="TextBox 11"/>
          <p:cNvSpPr txBox="1"/>
          <p:nvPr/>
        </p:nvSpPr>
        <p:spPr>
          <a:xfrm>
            <a:off x="3276600" y="3200400"/>
            <a:ext cx="2133600" cy="381000"/>
          </a:xfrm>
          <a:prstGeom prst="rect">
            <a:avLst/>
          </a:prstGeom>
          <a:noFill/>
        </p:spPr>
        <p:txBody>
          <a:bodyPr wrap="square" rtlCol="0">
            <a:spAutoFit/>
          </a:bodyPr>
          <a:lstStyle/>
          <a:p>
            <a:r>
              <a:rPr lang="en-US" dirty="0" smtClean="0"/>
              <a:t>Long modification</a:t>
            </a:r>
            <a:endParaRPr lang="en-US" dirty="0"/>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9873" t="17373" r="69211" b="75623"/>
          <a:stretch/>
        </p:blipFill>
        <p:spPr>
          <a:xfrm>
            <a:off x="974808" y="2965706"/>
            <a:ext cx="1973943" cy="615694"/>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9873" t="5757" r="69211" b="88549"/>
          <a:stretch/>
        </p:blipFill>
        <p:spPr>
          <a:xfrm>
            <a:off x="974808" y="1676400"/>
            <a:ext cx="1973945" cy="500485"/>
          </a:xfrm>
          <a:prstGeom prst="rect">
            <a:avLst/>
          </a:prstGeom>
        </p:spPr>
      </p:pic>
      <p:pic>
        <p:nvPicPr>
          <p:cNvPr id="18" name="Picture 17" descr="noncosingl.png"/>
          <p:cNvPicPr>
            <a:picLocks noChangeAspect="1"/>
          </p:cNvPicPr>
          <p:nvPr/>
        </p:nvPicPr>
        <p:blipFill rotWithShape="1">
          <a:blip r:embed="rId3" cstate="print"/>
          <a:srcRect l="28074" t="21808" r="43948" b="65573"/>
          <a:stretch/>
        </p:blipFill>
        <p:spPr>
          <a:xfrm>
            <a:off x="1051009" y="4297502"/>
            <a:ext cx="1972406" cy="884098"/>
          </a:xfrm>
          <a:prstGeom prst="rect">
            <a:avLst/>
          </a:prstGeom>
        </p:spPr>
      </p:pic>
      <p:pic>
        <p:nvPicPr>
          <p:cNvPr id="17" name="Picture 16" descr="noncosingl.png"/>
          <p:cNvPicPr>
            <a:picLocks noChangeAspect="1"/>
          </p:cNvPicPr>
          <p:nvPr/>
        </p:nvPicPr>
        <p:blipFill rotWithShape="1">
          <a:blip r:embed="rId3" cstate="print"/>
          <a:srcRect t="23616" r="89591" b="72728"/>
          <a:stretch/>
        </p:blipFill>
        <p:spPr>
          <a:xfrm>
            <a:off x="1035385" y="4185331"/>
            <a:ext cx="905272" cy="315969"/>
          </a:xfrm>
          <a:prstGeom prst="rect">
            <a:avLst/>
          </a:prstGeom>
        </p:spPr>
      </p:pic>
      <p:sp>
        <p:nvSpPr>
          <p:cNvPr id="19" name="TextBox 18"/>
          <p:cNvSpPr txBox="1"/>
          <p:nvPr/>
        </p:nvSpPr>
        <p:spPr>
          <a:xfrm>
            <a:off x="3276600" y="4724400"/>
            <a:ext cx="2133600" cy="381000"/>
          </a:xfrm>
          <a:prstGeom prst="rect">
            <a:avLst/>
          </a:prstGeom>
          <a:noFill/>
        </p:spPr>
        <p:txBody>
          <a:bodyPr wrap="square" rtlCol="0">
            <a:spAutoFit/>
          </a:bodyPr>
          <a:lstStyle/>
          <a:p>
            <a:r>
              <a:rPr lang="en-US" dirty="0" smtClean="0"/>
              <a:t>Discontinuous data</a:t>
            </a:r>
            <a:endParaRPr lang="en-US" dirty="0"/>
          </a:p>
        </p:txBody>
      </p:sp>
      <p:sp>
        <p:nvSpPr>
          <p:cNvPr id="16" name="TextBox 6"/>
          <p:cNvSpPr txBox="1">
            <a:spLocks noChangeArrowheads="1"/>
          </p:cNvSpPr>
          <p:nvPr/>
        </p:nvSpPr>
        <p:spPr bwMode="auto">
          <a:xfrm>
            <a:off x="6934200" y="1447800"/>
            <a:ext cx="762000" cy="707886"/>
          </a:xfrm>
          <a:prstGeom prst="rect">
            <a:avLst/>
          </a:prstGeom>
          <a:noFill/>
          <a:ln w="9525">
            <a:noFill/>
            <a:miter lim="800000"/>
            <a:headEnd/>
            <a:tailEnd/>
          </a:ln>
        </p:spPr>
        <p:txBody>
          <a:bodyPr>
            <a:spAutoFit/>
          </a:bodyPr>
          <a:lstStyle/>
          <a:p>
            <a:r>
              <a:rPr lang="en-US" sz="4000" b="1" dirty="0" smtClean="0">
                <a:solidFill>
                  <a:srgbClr val="FF0000"/>
                </a:solidFill>
                <a:latin typeface="Gill Sans"/>
                <a:sym typeface="Wingdings 2" pitchFamily="18" charset="2"/>
              </a:rPr>
              <a:t></a:t>
            </a:r>
            <a:endParaRPr lang="en-US" sz="4000" b="1" dirty="0">
              <a:solidFill>
                <a:srgbClr val="FF0000"/>
              </a:solidFill>
              <a:latin typeface="Gill Sans"/>
              <a:sym typeface="Wingdings 2" pitchFamily="18" charset="2"/>
            </a:endParaRPr>
          </a:p>
        </p:txBody>
      </p:sp>
      <p:sp>
        <p:nvSpPr>
          <p:cNvPr id="20" name="TextBox 6"/>
          <p:cNvSpPr txBox="1">
            <a:spLocks noChangeArrowheads="1"/>
          </p:cNvSpPr>
          <p:nvPr/>
        </p:nvSpPr>
        <p:spPr bwMode="auto">
          <a:xfrm>
            <a:off x="6934200" y="3025914"/>
            <a:ext cx="762000" cy="707886"/>
          </a:xfrm>
          <a:prstGeom prst="rect">
            <a:avLst/>
          </a:prstGeom>
          <a:noFill/>
          <a:ln w="9525">
            <a:noFill/>
            <a:miter lim="800000"/>
            <a:headEnd/>
            <a:tailEnd/>
          </a:ln>
        </p:spPr>
        <p:txBody>
          <a:bodyPr>
            <a:spAutoFit/>
          </a:bodyPr>
          <a:lstStyle/>
          <a:p>
            <a:r>
              <a:rPr lang="en-US" sz="4000" b="1" dirty="0" smtClean="0">
                <a:solidFill>
                  <a:srgbClr val="FF0000"/>
                </a:solidFill>
                <a:latin typeface="Gill Sans"/>
                <a:sym typeface="Wingdings 2" pitchFamily="18" charset="2"/>
              </a:rPr>
              <a:t></a:t>
            </a:r>
            <a:endParaRPr lang="en-US" sz="4000" b="1" dirty="0">
              <a:solidFill>
                <a:srgbClr val="FF0000"/>
              </a:solidFill>
              <a:latin typeface="Gill Sans"/>
              <a:sym typeface="Wingdings 2" pitchFamily="18" charset="2"/>
            </a:endParaRPr>
          </a:p>
        </p:txBody>
      </p:sp>
      <p:sp>
        <p:nvSpPr>
          <p:cNvPr id="15" name="TextBox 6"/>
          <p:cNvSpPr txBox="1">
            <a:spLocks noChangeArrowheads="1"/>
          </p:cNvSpPr>
          <p:nvPr/>
        </p:nvSpPr>
        <p:spPr bwMode="auto">
          <a:xfrm>
            <a:off x="6934200" y="4549914"/>
            <a:ext cx="762000" cy="707886"/>
          </a:xfrm>
          <a:prstGeom prst="rect">
            <a:avLst/>
          </a:prstGeom>
          <a:noFill/>
          <a:ln w="9525">
            <a:noFill/>
            <a:miter lim="800000"/>
            <a:headEnd/>
            <a:tailEnd/>
          </a:ln>
        </p:spPr>
        <p:txBody>
          <a:bodyPr>
            <a:spAutoFit/>
          </a:bodyPr>
          <a:lstStyle/>
          <a:p>
            <a:r>
              <a:rPr lang="en-US" sz="4000" b="1" dirty="0" smtClean="0">
                <a:solidFill>
                  <a:srgbClr val="FF0000"/>
                </a:solidFill>
                <a:latin typeface="Gill Sans"/>
                <a:sym typeface="Wingdings 2" pitchFamily="18" charset="2"/>
              </a:rPr>
              <a:t></a:t>
            </a:r>
            <a:endParaRPr lang="en-US" sz="4000" b="1" dirty="0">
              <a:solidFill>
                <a:srgbClr val="FF0000"/>
              </a:solidFill>
              <a:latin typeface="Gill Sans"/>
              <a:sym typeface="Wingdings 2" pitchFamily="18" charset="2"/>
            </a:endParaRPr>
          </a:p>
        </p:txBody>
      </p:sp>
      <p:sp>
        <p:nvSpPr>
          <p:cNvPr id="27" name="TextBox 26"/>
          <p:cNvSpPr txBox="1"/>
          <p:nvPr/>
        </p:nvSpPr>
        <p:spPr>
          <a:xfrm>
            <a:off x="2057400" y="6488668"/>
            <a:ext cx="4862517" cy="369332"/>
          </a:xfrm>
          <a:prstGeom prst="rect">
            <a:avLst/>
          </a:prstGeom>
          <a:solidFill>
            <a:schemeClr val="bg1">
              <a:lumMod val="85000"/>
            </a:schemeClr>
          </a:solidFill>
        </p:spPr>
        <p:txBody>
          <a:bodyPr wrap="none" rtlCol="0">
            <a:spAutoFit/>
          </a:bodyPr>
          <a:lstStyle/>
          <a:p>
            <a:r>
              <a:rPr lang="en-US" b="1" dirty="0" smtClean="0"/>
              <a:t>Are we really sure reconstructions are complete?</a:t>
            </a:r>
            <a:endParaRPr lang="en-US" b="1" dirty="0"/>
          </a:p>
        </p:txBody>
      </p:sp>
      <p:sp>
        <p:nvSpPr>
          <p:cNvPr id="2" name="Title 1"/>
          <p:cNvSpPr>
            <a:spLocks noGrp="1"/>
          </p:cNvSpPr>
          <p:nvPr>
            <p:ph type="title"/>
          </p:nvPr>
        </p:nvSpPr>
        <p:spPr>
          <a:xfrm>
            <a:off x="152400" y="228600"/>
            <a:ext cx="8229600" cy="563562"/>
          </a:xfrm>
        </p:spPr>
        <p:txBody>
          <a:bodyPr>
            <a:normAutofit fontScale="90000"/>
          </a:bodyPr>
          <a:lstStyle/>
          <a:p>
            <a:r>
              <a:rPr lang="en-US" dirty="0">
                <a:latin typeface="Gill Sans MT" pitchFamily="34" charset="0"/>
              </a:rPr>
              <a:t>Can we identify enriched regions across different data types</a:t>
            </a:r>
            <a:r>
              <a:rPr lang="en-US" dirty="0" smtClean="0">
                <a:latin typeface="Gill Sans MT" pitchFamily="34" charset="0"/>
              </a:rPr>
              <a:t>?</a:t>
            </a:r>
            <a:endParaRPr lang="en-US" dirty="0"/>
          </a:p>
        </p:txBody>
      </p:sp>
    </p:spTree>
    <p:extLst>
      <p:ext uri="{BB962C8B-B14F-4D97-AF65-F5344CB8AC3E}">
        <p14:creationId xmlns:p14="http://schemas.microsoft.com/office/powerpoint/2010/main" val="120672701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a:spLocks/>
          </p:cNvSpPr>
          <p:nvPr/>
        </p:nvSpPr>
        <p:spPr>
          <a:xfrm>
            <a:off x="152400" y="304800"/>
            <a:ext cx="82296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latin typeface="Gill Sans MT" pitchFamily="34" charset="0"/>
              </a:rPr>
              <a:t>RNA-</a:t>
            </a:r>
            <a:r>
              <a:rPr lang="en-US" sz="2400" dirty="0" err="1" smtClean="0">
                <a:latin typeface="Gill Sans MT" pitchFamily="34" charset="0"/>
              </a:rPr>
              <a:t>Seq</a:t>
            </a:r>
            <a:r>
              <a:rPr lang="en-US" sz="2400" dirty="0" smtClean="0">
                <a:latin typeface="Gill Sans MT" pitchFamily="34" charset="0"/>
              </a:rPr>
              <a:t> data is incomplete for comprehensive annotation</a:t>
            </a:r>
            <a:endParaRPr lang="en-US" sz="2400" dirty="0">
              <a:latin typeface="Gill Sans MT" pitchFamily="34" charset="0"/>
            </a:endParaRPr>
          </a:p>
        </p:txBody>
      </p:sp>
      <p:pic>
        <p:nvPicPr>
          <p:cNvPr id="9" name="Picture 8" descr="transcript.reconstruction.ends.png"/>
          <p:cNvPicPr>
            <a:picLocks noChangeAspect="1"/>
          </p:cNvPicPr>
          <p:nvPr/>
        </p:nvPicPr>
        <p:blipFill>
          <a:blip r:embed="rId2"/>
          <a:stretch>
            <a:fillRect/>
          </a:stretch>
        </p:blipFill>
        <p:spPr>
          <a:xfrm>
            <a:off x="708689" y="1752600"/>
            <a:ext cx="7216111" cy="3047999"/>
          </a:xfrm>
          <a:prstGeom prst="rect">
            <a:avLst/>
          </a:prstGeom>
        </p:spPr>
      </p:pic>
      <p:sp>
        <p:nvSpPr>
          <p:cNvPr id="11" name="Oval 10"/>
          <p:cNvSpPr/>
          <p:nvPr/>
        </p:nvSpPr>
        <p:spPr>
          <a:xfrm>
            <a:off x="3048000" y="1828800"/>
            <a:ext cx="990600" cy="914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38200" y="5562600"/>
            <a:ext cx="7327960" cy="369332"/>
          </a:xfrm>
          <a:prstGeom prst="rect">
            <a:avLst/>
          </a:prstGeom>
          <a:noFill/>
        </p:spPr>
        <p:txBody>
          <a:bodyPr wrap="none" rtlCol="0">
            <a:spAutoFit/>
          </a:bodyPr>
          <a:lstStyle/>
          <a:p>
            <a:r>
              <a:rPr lang="en-US" b="1" dirty="0" smtClean="0">
                <a:solidFill>
                  <a:schemeClr val="tx2">
                    <a:lumMod val="60000"/>
                    <a:lumOff val="40000"/>
                  </a:schemeClr>
                </a:solidFill>
              </a:rPr>
              <a:t>Library construction can help provide more information. More on this later</a:t>
            </a:r>
            <a:endParaRPr lang="en-US" b="1" dirty="0">
              <a:solidFill>
                <a:schemeClr val="tx2">
                  <a:lumMod val="60000"/>
                  <a:lumOff val="40000"/>
                </a:schemeClr>
              </a:solidFill>
            </a:endParaRPr>
          </a:p>
        </p:txBody>
      </p:sp>
    </p:spTree>
    <p:extLst>
      <p:ext uri="{BB962C8B-B14F-4D97-AF65-F5344CB8AC3E}">
        <p14:creationId xmlns:p14="http://schemas.microsoft.com/office/powerpoint/2010/main" val="2442452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tricks &amp; Tips</a:t>
            </a:r>
            <a:endParaRPr lang="en-US" dirty="0"/>
          </a:p>
        </p:txBody>
      </p:sp>
      <p:sp>
        <p:nvSpPr>
          <p:cNvPr id="3" name="Content Placeholder 2"/>
          <p:cNvSpPr>
            <a:spLocks noGrp="1"/>
          </p:cNvSpPr>
          <p:nvPr>
            <p:ph idx="1"/>
          </p:nvPr>
        </p:nvSpPr>
        <p:spPr/>
        <p:txBody>
          <a:bodyPr/>
          <a:lstStyle/>
          <a:p>
            <a:r>
              <a:rPr lang="en-US" dirty="0" smtClean="0"/>
              <a:t>Viewing normalized data</a:t>
            </a:r>
          </a:p>
          <a:p>
            <a:r>
              <a:rPr lang="en-US" dirty="0" err="1" smtClean="0"/>
              <a:t>Downsampling</a:t>
            </a:r>
            <a:r>
              <a:rPr lang="en-US" dirty="0" smtClean="0"/>
              <a:t> reads to avoid crashes</a:t>
            </a:r>
          </a:p>
          <a:p>
            <a:r>
              <a:rPr lang="en-US" dirty="0" smtClean="0"/>
              <a:t>Gene lists</a:t>
            </a:r>
          </a:p>
          <a:p>
            <a:r>
              <a:rPr lang="en-US" dirty="0" smtClean="0"/>
              <a:t>Sessions</a:t>
            </a:r>
            <a:endParaRPr lang="en-US" dirty="0"/>
          </a:p>
        </p:txBody>
      </p:sp>
    </p:spTree>
    <p:extLst>
      <p:ext uri="{BB962C8B-B14F-4D97-AF65-F5344CB8AC3E}">
        <p14:creationId xmlns:p14="http://schemas.microsoft.com/office/powerpoint/2010/main" val="390317668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several loci </a:t>
            </a:r>
            <a:r>
              <a:rPr lang="en-US" dirty="0" err="1" smtClean="0"/>
              <a:t>simulateneouly</a:t>
            </a:r>
            <a:r>
              <a:rPr lang="en-US" dirty="0" smtClean="0"/>
              <a:t>: Gene lists</a:t>
            </a:r>
            <a:endParaRPr lang="en-US" dirty="0"/>
          </a:p>
        </p:txBody>
      </p:sp>
      <p:pic>
        <p:nvPicPr>
          <p:cNvPr id="6" name="Picture 5" descr="Screen Shot 2014-03-04 at 12.36.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590800"/>
            <a:ext cx="6921500" cy="1257300"/>
          </a:xfrm>
          <a:prstGeom prst="rect">
            <a:avLst/>
          </a:prstGeom>
        </p:spPr>
      </p:pic>
    </p:spTree>
    <p:extLst>
      <p:ext uri="{BB962C8B-B14F-4D97-AF65-F5344CB8AC3E}">
        <p14:creationId xmlns:p14="http://schemas.microsoft.com/office/powerpoint/2010/main" val="1066242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several loci </a:t>
            </a:r>
            <a:r>
              <a:rPr lang="en-US" dirty="0" err="1" smtClean="0"/>
              <a:t>simulateneouly</a:t>
            </a:r>
            <a:r>
              <a:rPr lang="en-US" dirty="0" smtClean="0"/>
              <a:t>: Gene lists</a:t>
            </a:r>
            <a:endParaRPr lang="en-US" dirty="0"/>
          </a:p>
        </p:txBody>
      </p:sp>
      <p:pic>
        <p:nvPicPr>
          <p:cNvPr id="5" name="Picture 4" descr="igv_snapsh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616450"/>
          </a:xfrm>
          <a:prstGeom prst="rect">
            <a:avLst/>
          </a:prstGeom>
        </p:spPr>
      </p:pic>
    </p:spTree>
    <p:extLst>
      <p:ext uri="{BB962C8B-B14F-4D97-AF65-F5344CB8AC3E}">
        <p14:creationId xmlns:p14="http://schemas.microsoft.com/office/powerpoint/2010/main" val="1407633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Normalizing tracks	</a:t>
            </a:r>
            <a:endParaRPr lang="en-US" dirty="0"/>
          </a:p>
        </p:txBody>
      </p:sp>
      <p:sp>
        <p:nvSpPr>
          <p:cNvPr id="3" name="TextBox 2"/>
          <p:cNvSpPr txBox="1"/>
          <p:nvPr/>
        </p:nvSpPr>
        <p:spPr>
          <a:xfrm>
            <a:off x="254000" y="927100"/>
            <a:ext cx="7613795" cy="369332"/>
          </a:xfrm>
          <a:prstGeom prst="rect">
            <a:avLst/>
          </a:prstGeom>
          <a:noFill/>
        </p:spPr>
        <p:txBody>
          <a:bodyPr wrap="none" rtlCol="0">
            <a:spAutoFit/>
          </a:bodyPr>
          <a:lstStyle/>
          <a:p>
            <a:r>
              <a:rPr lang="en-US" dirty="0" smtClean="0"/>
              <a:t>You can use simple read depth normalization for comparison of different tracks</a:t>
            </a:r>
            <a:endParaRPr lang="en-US" dirty="0"/>
          </a:p>
        </p:txBody>
      </p:sp>
      <p:pic>
        <p:nvPicPr>
          <p:cNvPr id="4" name="Picture 3" descr="Screen Shot 2014-03-04 at 12.33.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71600"/>
            <a:ext cx="8144510" cy="5351145"/>
          </a:xfrm>
          <a:prstGeom prst="rect">
            <a:avLst/>
          </a:prstGeom>
        </p:spPr>
      </p:pic>
      <p:sp>
        <p:nvSpPr>
          <p:cNvPr id="5" name="Rounded Rectangle 4"/>
          <p:cNvSpPr/>
          <p:nvPr/>
        </p:nvSpPr>
        <p:spPr>
          <a:xfrm>
            <a:off x="2590800" y="4724400"/>
            <a:ext cx="1447800" cy="228600"/>
          </a:xfrm>
          <a:prstGeom prst="roundRect">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1095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your alignment display</a:t>
            </a:r>
            <a:endParaRPr lang="en-US" dirty="0"/>
          </a:p>
        </p:txBody>
      </p:sp>
      <p:sp>
        <p:nvSpPr>
          <p:cNvPr id="4" name="TextBox 3"/>
          <p:cNvSpPr txBox="1"/>
          <p:nvPr/>
        </p:nvSpPr>
        <p:spPr>
          <a:xfrm>
            <a:off x="228600" y="838200"/>
            <a:ext cx="8267700" cy="923330"/>
          </a:xfrm>
          <a:prstGeom prst="rect">
            <a:avLst/>
          </a:prstGeom>
          <a:noFill/>
        </p:spPr>
        <p:txBody>
          <a:bodyPr wrap="square" rtlCol="0">
            <a:spAutoFit/>
          </a:bodyPr>
          <a:lstStyle/>
          <a:p>
            <a:r>
              <a:rPr lang="en-US" dirty="0" err="1" smtClean="0"/>
              <a:t>Downsampling</a:t>
            </a:r>
            <a:r>
              <a:rPr lang="en-US" dirty="0" smtClean="0"/>
              <a:t> reads is critical when loading the full alignments.</a:t>
            </a:r>
          </a:p>
          <a:p>
            <a:r>
              <a:rPr lang="en-US" dirty="0" smtClean="0"/>
              <a:t>When you are loading reads, </a:t>
            </a:r>
            <a:r>
              <a:rPr lang="en-US" dirty="0" err="1" smtClean="0"/>
              <a:t>downsampling</a:t>
            </a:r>
            <a:r>
              <a:rPr lang="en-US" dirty="0" smtClean="0"/>
              <a:t> ensures that regions with high coverage result in IGV running out of memory.</a:t>
            </a:r>
            <a:endParaRPr lang="en-US" dirty="0"/>
          </a:p>
        </p:txBody>
      </p:sp>
      <p:pic>
        <p:nvPicPr>
          <p:cNvPr id="5" name="Picture 4" descr="Screen Shot 2014-03-04 at 12.29.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52600"/>
            <a:ext cx="7616952" cy="4872609"/>
          </a:xfrm>
          <a:prstGeom prst="rect">
            <a:avLst/>
          </a:prstGeom>
        </p:spPr>
      </p:pic>
      <p:sp>
        <p:nvSpPr>
          <p:cNvPr id="6" name="Rectangle 5"/>
          <p:cNvSpPr/>
          <p:nvPr/>
        </p:nvSpPr>
        <p:spPr>
          <a:xfrm>
            <a:off x="2590800" y="2819400"/>
            <a:ext cx="990600" cy="304800"/>
          </a:xfrm>
          <a:prstGeom prst="rect">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621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Saving sessions</a:t>
            </a:r>
            <a:endParaRPr lang="en-US" dirty="0"/>
          </a:p>
        </p:txBody>
      </p:sp>
      <p:pic>
        <p:nvPicPr>
          <p:cNvPr id="5" name="Picture 4" descr="Screen Shot 2014-03-04 at 12.13.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5116058"/>
          </a:xfrm>
          <a:prstGeom prst="rect">
            <a:avLst/>
          </a:prstGeom>
        </p:spPr>
      </p:pic>
      <p:sp>
        <p:nvSpPr>
          <p:cNvPr id="6" name="TextBox 5"/>
          <p:cNvSpPr txBox="1"/>
          <p:nvPr/>
        </p:nvSpPr>
        <p:spPr>
          <a:xfrm>
            <a:off x="279400" y="1028700"/>
            <a:ext cx="7944715" cy="369332"/>
          </a:xfrm>
          <a:prstGeom prst="rect">
            <a:avLst/>
          </a:prstGeom>
          <a:noFill/>
        </p:spPr>
        <p:txBody>
          <a:bodyPr wrap="none" rtlCol="0">
            <a:spAutoFit/>
          </a:bodyPr>
          <a:lstStyle/>
          <a:p>
            <a:r>
              <a:rPr lang="en-US" dirty="0" smtClean="0"/>
              <a:t>Sessions allows you to store a set of desired tracks along with any setting you want</a:t>
            </a:r>
            <a:endParaRPr lang="en-US" dirty="0"/>
          </a:p>
        </p:txBody>
      </p:sp>
    </p:spTree>
    <p:extLst>
      <p:ext uri="{BB962C8B-B14F-4D97-AF65-F5344CB8AC3E}">
        <p14:creationId xmlns:p14="http://schemas.microsoft.com/office/powerpoint/2010/main" val="304606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a:t>
            </a:r>
            <a:r>
              <a:rPr lang="en-US" dirty="0" err="1" smtClean="0"/>
              <a:t>Seq</a:t>
            </a:r>
            <a:r>
              <a:rPr lang="en-US" dirty="0" smtClean="0"/>
              <a:t> libraries: Summary</a:t>
            </a:r>
            <a:endParaRPr lang="en-US" dirty="0"/>
          </a:p>
        </p:txBody>
      </p:sp>
      <p:pic>
        <p:nvPicPr>
          <p:cNvPr id="3" name="Picture 2" descr="end.seq.protocol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901700"/>
            <a:ext cx="6096000" cy="5715000"/>
          </a:xfrm>
          <a:prstGeom prst="rect">
            <a:avLst/>
          </a:prstGeom>
        </p:spPr>
      </p:pic>
      <p:sp>
        <p:nvSpPr>
          <p:cNvPr id="4" name="TextBox 3"/>
          <p:cNvSpPr txBox="1"/>
          <p:nvPr/>
        </p:nvSpPr>
        <p:spPr>
          <a:xfrm>
            <a:off x="0" y="5867400"/>
            <a:ext cx="1923573" cy="923330"/>
          </a:xfrm>
          <a:prstGeom prst="rect">
            <a:avLst/>
          </a:prstGeom>
          <a:noFill/>
        </p:spPr>
        <p:txBody>
          <a:bodyPr wrap="none" rtlCol="0">
            <a:spAutoFit/>
          </a:bodyPr>
          <a:lstStyle/>
          <a:p>
            <a:r>
              <a:rPr lang="en-US" dirty="0" smtClean="0"/>
              <a:t>Sabah </a:t>
            </a:r>
            <a:r>
              <a:rPr lang="en-US" dirty="0" err="1" smtClean="0"/>
              <a:t>Kadri</a:t>
            </a:r>
            <a:endParaRPr lang="en-US" dirty="0" smtClean="0"/>
          </a:p>
          <a:p>
            <a:r>
              <a:rPr lang="en-US" dirty="0" smtClean="0"/>
              <a:t>Maxim </a:t>
            </a:r>
            <a:r>
              <a:rPr lang="en-US" dirty="0" err="1" smtClean="0"/>
              <a:t>Artyomov</a:t>
            </a:r>
            <a:endParaRPr lang="en-US" dirty="0" smtClean="0"/>
          </a:p>
          <a:p>
            <a:r>
              <a:rPr lang="en-US" dirty="0" smtClean="0"/>
              <a:t>Sebastian </a:t>
            </a:r>
            <a:r>
              <a:rPr lang="en-US" dirty="0" err="1" smtClean="0"/>
              <a:t>Kadener</a:t>
            </a:r>
            <a:endParaRPr lang="en-US" dirty="0"/>
          </a:p>
        </p:txBody>
      </p:sp>
    </p:spTree>
    <p:extLst>
      <p:ext uri="{BB962C8B-B14F-4D97-AF65-F5344CB8AC3E}">
        <p14:creationId xmlns:p14="http://schemas.microsoft.com/office/powerpoint/2010/main" val="36959124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a:t>
            </a:r>
            <a:r>
              <a:rPr lang="en-US" dirty="0" err="1" smtClean="0"/>
              <a:t>Seq</a:t>
            </a:r>
            <a:r>
              <a:rPr lang="en-US" dirty="0" smtClean="0"/>
              <a:t> libraries for quantification</a:t>
            </a:r>
            <a:endParaRPr lang="en-US" dirty="0"/>
          </a:p>
        </p:txBody>
      </p:sp>
      <p:pic>
        <p:nvPicPr>
          <p:cNvPr id="3" name="Picture 2" descr="xample.data.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0" y="1054100"/>
            <a:ext cx="5486400" cy="1943100"/>
          </a:xfrm>
          <a:prstGeom prst="rect">
            <a:avLst/>
          </a:prstGeom>
        </p:spPr>
      </p:pic>
      <p:pic>
        <p:nvPicPr>
          <p:cNvPr id="4" name="Picture 3" descr="aggregatio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467100"/>
            <a:ext cx="4743450" cy="2876550"/>
          </a:xfrm>
          <a:prstGeom prst="rect">
            <a:avLst/>
          </a:prstGeom>
        </p:spPr>
      </p:pic>
    </p:spTree>
    <p:extLst>
      <p:ext uri="{BB962C8B-B14F-4D97-AF65-F5344CB8AC3E}">
        <p14:creationId xmlns:p14="http://schemas.microsoft.com/office/powerpoint/2010/main" val="26442500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noChangeAspect="1"/>
          </p:cNvGrpSpPr>
          <p:nvPr/>
        </p:nvGrpSpPr>
        <p:grpSpPr>
          <a:xfrm>
            <a:off x="764638" y="1800175"/>
            <a:ext cx="7759576" cy="4011128"/>
            <a:chOff x="2936339" y="1508075"/>
            <a:chExt cx="6207661" cy="3208902"/>
          </a:xfrm>
        </p:grpSpPr>
        <p:pic>
          <p:nvPicPr>
            <p:cNvPr id="9" name="Picture 8" descr="131123_density.27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0" y="1608017"/>
              <a:ext cx="3108960" cy="3108960"/>
            </a:xfrm>
            <a:prstGeom prst="rect">
              <a:avLst/>
            </a:prstGeom>
          </p:spPr>
        </p:pic>
        <p:sp>
          <p:nvSpPr>
            <p:cNvPr id="10" name="TextBox 9"/>
            <p:cNvSpPr txBox="1"/>
            <p:nvPr/>
          </p:nvSpPr>
          <p:spPr>
            <a:xfrm>
              <a:off x="6264980" y="1508075"/>
              <a:ext cx="2701104" cy="523220"/>
            </a:xfrm>
            <a:prstGeom prst="rect">
              <a:avLst/>
            </a:prstGeom>
            <a:solidFill>
              <a:schemeClr val="bg1"/>
            </a:solidFill>
          </p:spPr>
          <p:txBody>
            <a:bodyPr wrap="square" rtlCol="0">
              <a:spAutoFit/>
            </a:bodyPr>
            <a:lstStyle>
              <a:defPPr>
                <a:defRPr lang="en-US"/>
              </a:defPPr>
              <a:lvl1pPr algn="ctr">
                <a:defRPr sz="1600">
                  <a:latin typeface="Tahoma"/>
                  <a:cs typeface="Tahoma"/>
                </a:defRPr>
              </a:lvl1pPr>
            </a:lstStyle>
            <a:p>
              <a:r>
                <a:rPr lang="en-US" dirty="0"/>
                <a:t>Mouse DC data 4h </a:t>
              </a:r>
            </a:p>
            <a:p>
              <a:r>
                <a:rPr lang="en-US" sz="1200" dirty="0" smtClean="0"/>
                <a:t>Slope </a:t>
              </a:r>
              <a:r>
                <a:rPr lang="en-US" sz="1200" dirty="0"/>
                <a:t>= -0.59</a:t>
              </a:r>
            </a:p>
          </p:txBody>
        </p:sp>
        <p:pic>
          <p:nvPicPr>
            <p:cNvPr id="11" name="Picture 10" descr="131122_density.flDownSamples.z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339" y="1608017"/>
              <a:ext cx="3108960" cy="3108960"/>
            </a:xfrm>
            <a:prstGeom prst="rect">
              <a:avLst/>
            </a:prstGeom>
          </p:spPr>
        </p:pic>
        <p:sp>
          <p:nvSpPr>
            <p:cNvPr id="12" name="TextBox 11"/>
            <p:cNvSpPr txBox="1"/>
            <p:nvPr/>
          </p:nvSpPr>
          <p:spPr>
            <a:xfrm>
              <a:off x="3166996" y="1508075"/>
              <a:ext cx="2562868" cy="523220"/>
            </a:xfrm>
            <a:prstGeom prst="rect">
              <a:avLst/>
            </a:prstGeom>
            <a:solidFill>
              <a:schemeClr val="bg1"/>
            </a:solidFill>
          </p:spPr>
          <p:txBody>
            <a:bodyPr wrap="square" rtlCol="0">
              <a:spAutoFit/>
            </a:bodyPr>
            <a:lstStyle/>
            <a:p>
              <a:pPr algn="ctr"/>
              <a:r>
                <a:rPr lang="en-US" sz="1600" dirty="0" smtClean="0">
                  <a:latin typeface="Tahoma"/>
                  <a:cs typeface="Tahoma"/>
                </a:rPr>
                <a:t>Drosophila </a:t>
              </a:r>
              <a:r>
                <a:rPr lang="en-US" sz="1600" dirty="0" err="1" smtClean="0">
                  <a:latin typeface="Tahoma"/>
                  <a:cs typeface="Tahoma"/>
                </a:rPr>
                <a:t>RNaseH</a:t>
              </a:r>
              <a:endParaRPr lang="en-US" sz="1600" dirty="0" smtClean="0">
                <a:latin typeface="Tahoma"/>
                <a:cs typeface="Tahoma"/>
              </a:endParaRPr>
            </a:p>
            <a:p>
              <a:pPr algn="ctr"/>
              <a:r>
                <a:rPr lang="en-US" sz="1200" dirty="0" smtClean="0">
                  <a:latin typeface="Tahoma"/>
                  <a:cs typeface="Tahoma"/>
                </a:rPr>
                <a:t>Slope = -0.657923</a:t>
              </a:r>
              <a:endParaRPr lang="en-US" sz="1200" dirty="0">
                <a:latin typeface="Tahoma"/>
                <a:cs typeface="Tahoma"/>
              </a:endParaRPr>
            </a:p>
          </p:txBody>
        </p:sp>
      </p:grpSp>
      <p:sp>
        <p:nvSpPr>
          <p:cNvPr id="3" name="Title 2"/>
          <p:cNvSpPr>
            <a:spLocks noGrp="1"/>
          </p:cNvSpPr>
          <p:nvPr>
            <p:ph type="title"/>
          </p:nvPr>
        </p:nvSpPr>
        <p:spPr/>
        <p:txBody>
          <a:bodyPr/>
          <a:lstStyle/>
          <a:p>
            <a:r>
              <a:rPr lang="en-US" dirty="0" smtClean="0"/>
              <a:t>End sequence controls for length bias</a:t>
            </a:r>
            <a:endParaRPr lang="en-US" dirty="0"/>
          </a:p>
        </p:txBody>
      </p:sp>
    </p:spTree>
    <p:extLst>
      <p:ext uri="{BB962C8B-B14F-4D97-AF65-F5344CB8AC3E}">
        <p14:creationId xmlns:p14="http://schemas.microsoft.com/office/powerpoint/2010/main" val="2669747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However no significant gain in power</a:t>
            </a:r>
            <a:endParaRPr lang="en-US" dirty="0"/>
          </a:p>
        </p:txBody>
      </p:sp>
      <p:pic>
        <p:nvPicPr>
          <p:cNvPr id="3" name="Picture 2" descr="131004_correlations_75percenti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677" y="1084580"/>
            <a:ext cx="6858000" cy="5486400"/>
          </a:xfrm>
          <a:prstGeom prst="rect">
            <a:avLst/>
          </a:prstGeom>
        </p:spPr>
      </p:pic>
    </p:spTree>
    <p:extLst>
      <p:ext uri="{BB962C8B-B14F-4D97-AF65-F5344CB8AC3E}">
        <p14:creationId xmlns:p14="http://schemas.microsoft.com/office/powerpoint/2010/main" val="13489176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1029_4h.8.5MR2.maplot.overl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74591"/>
            <a:ext cx="7620000" cy="5715000"/>
          </a:xfrm>
          <a:prstGeom prst="rect">
            <a:avLst/>
          </a:prstGeom>
        </p:spPr>
      </p:pic>
      <p:sp>
        <p:nvSpPr>
          <p:cNvPr id="4" name="Title 3"/>
          <p:cNvSpPr>
            <a:spLocks noGrp="1"/>
          </p:cNvSpPr>
          <p:nvPr>
            <p:ph type="title"/>
          </p:nvPr>
        </p:nvSpPr>
        <p:spPr/>
        <p:txBody>
          <a:bodyPr/>
          <a:lstStyle/>
          <a:p>
            <a:r>
              <a:rPr lang="en-US" dirty="0"/>
              <a:t>Surprisingly higher variance in DGE</a:t>
            </a:r>
          </a:p>
        </p:txBody>
      </p:sp>
    </p:spTree>
    <p:extLst>
      <p:ext uri="{BB962C8B-B14F-4D97-AF65-F5344CB8AC3E}">
        <p14:creationId xmlns:p14="http://schemas.microsoft.com/office/powerpoint/2010/main" val="183002815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30613</TotalTime>
  <Words>1803</Words>
  <Application>Microsoft Macintosh PowerPoint</Application>
  <PresentationFormat>On-screen Show (4:3)</PresentationFormat>
  <Paragraphs>245</Paragraphs>
  <Slides>47</Slides>
  <Notes>6</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RNA-Seq primer (part II)</vt:lpstr>
      <vt:lpstr>Sequencing: applications</vt:lpstr>
      <vt:lpstr>Counting applications</vt:lpstr>
      <vt:lpstr>Our typical RNA quantification pipeline</vt:lpstr>
      <vt:lpstr>RNA-Seq libraries: Summary</vt:lpstr>
      <vt:lpstr>RNA-Seq libraries for quantification</vt:lpstr>
      <vt:lpstr>End sequence controls for length bias</vt:lpstr>
      <vt:lpstr>However no significant gain in power</vt:lpstr>
      <vt:lpstr>Surprisingly higher variance in DGE</vt:lpstr>
      <vt:lpstr>3’ library are more variable</vt:lpstr>
      <vt:lpstr>Robustness to low depth: Transcripts detected</vt:lpstr>
      <vt:lpstr>RSEM/DESeq: 15 mill reads in worm </vt:lpstr>
      <vt:lpstr>RSEM/DESeq: 10 mill reads in worm </vt:lpstr>
      <vt:lpstr>RSEM/DESeq: 7.5 mill reads in worm </vt:lpstr>
      <vt:lpstr>RSEM/DESeq: 5 mill reads in worm </vt:lpstr>
      <vt:lpstr>RSEM/DESeq: 2.5 mill reads in worm </vt:lpstr>
      <vt:lpstr>RSEM/DESeq: 1 mill reads in worm </vt:lpstr>
      <vt:lpstr>Robustness of DGE to low depth</vt:lpstr>
      <vt:lpstr>Final considerations: The steps of Sequencing analysis</vt:lpstr>
      <vt:lpstr>What does significance means?</vt:lpstr>
      <vt:lpstr>How do we find peaks?</vt:lpstr>
      <vt:lpstr>Our approach</vt:lpstr>
      <vt:lpstr>The genome is large,  many things happen by chance</vt:lpstr>
      <vt:lpstr>Bonferroni correction is way to conservative</vt:lpstr>
      <vt:lpstr>Controlling FWER </vt:lpstr>
      <vt:lpstr>Scan distribution, an old problem</vt:lpstr>
      <vt:lpstr>Scan distribution for a Poisson process</vt:lpstr>
      <vt:lpstr>PowerPoint Presentation</vt:lpstr>
      <vt:lpstr>PowerPoint Presentation</vt:lpstr>
      <vt:lpstr>We use multiple windows</vt:lpstr>
      <vt:lpstr>PowerPoint Presentation</vt:lpstr>
      <vt:lpstr>Can we identify enriched regions across different libraries?</vt:lpstr>
      <vt:lpstr>PowerPoint Presentation</vt:lpstr>
      <vt:lpstr>Transcript reconstruction problem as a segmentation problem</vt:lpstr>
      <vt:lpstr>Scripture:  Genome-guided transcriptome reconstruction</vt:lpstr>
      <vt:lpstr>Longer (76) reads increased number of junction reads</vt:lpstr>
      <vt:lpstr>PowerPoint Presentation</vt:lpstr>
      <vt:lpstr>PowerPoint Presentation</vt:lpstr>
      <vt:lpstr>Statistical reconstruction of the transcriptome </vt:lpstr>
      <vt:lpstr>Can we identify enriched regions across different data types?</vt:lpstr>
      <vt:lpstr>PowerPoint Presentation</vt:lpstr>
      <vt:lpstr>Visualization tricks &amp; Tips</vt:lpstr>
      <vt:lpstr>Viewing several loci simulateneouly: Gene lists</vt:lpstr>
      <vt:lpstr>Viewing several loci simulateneouly: Gene lists</vt:lpstr>
      <vt:lpstr>Normalizing tracks </vt:lpstr>
      <vt:lpstr>Configure your alignment display</vt:lpstr>
      <vt:lpstr>Saving sessions</vt:lpstr>
    </vt:vector>
  </TitlesOfParts>
  <Company>The 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cellular Scripture: Computational methods to study genome-wide chromatin and RNA maps</dc:title>
  <dc:creator>mguttman</dc:creator>
  <cp:lastModifiedBy>Manuel Garber</cp:lastModifiedBy>
  <cp:revision>424</cp:revision>
  <dcterms:created xsi:type="dcterms:W3CDTF">2011-10-09T20:27:20Z</dcterms:created>
  <dcterms:modified xsi:type="dcterms:W3CDTF">2014-03-04T13:27:47Z</dcterms:modified>
</cp:coreProperties>
</file>